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52"/>
  </p:notesMasterIdLst>
  <p:handoutMasterIdLst>
    <p:handoutMasterId r:id="rId53"/>
  </p:handoutMasterIdLst>
  <p:sldIdLst>
    <p:sldId id="454" r:id="rId2"/>
    <p:sldId id="455" r:id="rId3"/>
    <p:sldId id="456" r:id="rId4"/>
    <p:sldId id="458" r:id="rId5"/>
    <p:sldId id="457" r:id="rId6"/>
    <p:sldId id="467" r:id="rId7"/>
    <p:sldId id="468" r:id="rId8"/>
    <p:sldId id="469" r:id="rId9"/>
    <p:sldId id="470" r:id="rId10"/>
    <p:sldId id="497" r:id="rId11"/>
    <p:sldId id="498" r:id="rId12"/>
    <p:sldId id="499" r:id="rId13"/>
    <p:sldId id="479" r:id="rId14"/>
    <p:sldId id="481" r:id="rId15"/>
    <p:sldId id="482" r:id="rId16"/>
    <p:sldId id="500" r:id="rId17"/>
    <p:sldId id="484" r:id="rId18"/>
    <p:sldId id="480" r:id="rId19"/>
    <p:sldId id="483" r:id="rId20"/>
    <p:sldId id="464" r:id="rId21"/>
    <p:sldId id="471" r:id="rId22"/>
    <p:sldId id="485" r:id="rId23"/>
    <p:sldId id="486" r:id="rId24"/>
    <p:sldId id="459" r:id="rId25"/>
    <p:sldId id="466" r:id="rId26"/>
    <p:sldId id="461" r:id="rId27"/>
    <p:sldId id="460" r:id="rId28"/>
    <p:sldId id="462" r:id="rId29"/>
    <p:sldId id="463" r:id="rId30"/>
    <p:sldId id="465" r:id="rId31"/>
    <p:sldId id="472" r:id="rId32"/>
    <p:sldId id="487" r:id="rId33"/>
    <p:sldId id="493" r:id="rId34"/>
    <p:sldId id="488" r:id="rId35"/>
    <p:sldId id="496" r:id="rId36"/>
    <p:sldId id="489" r:id="rId37"/>
    <p:sldId id="491" r:id="rId38"/>
    <p:sldId id="494" r:id="rId39"/>
    <p:sldId id="495" r:id="rId40"/>
    <p:sldId id="490" r:id="rId41"/>
    <p:sldId id="477" r:id="rId42"/>
    <p:sldId id="502" r:id="rId43"/>
    <p:sldId id="478" r:id="rId44"/>
    <p:sldId id="501" r:id="rId45"/>
    <p:sldId id="475" r:id="rId46"/>
    <p:sldId id="473" r:id="rId47"/>
    <p:sldId id="504" r:id="rId48"/>
    <p:sldId id="505" r:id="rId49"/>
    <p:sldId id="503" r:id="rId50"/>
    <p:sldId id="393" r:id="rId51"/>
  </p:sldIdLst>
  <p:sldSz cx="12192000" cy="6858000"/>
  <p:notesSz cx="6794500" cy="9931400"/>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SEMBLAT" initials="LS"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64B"/>
    <a:srgbClr val="33A6B2"/>
    <a:srgbClr val="4472C4"/>
    <a:srgbClr val="0099CC"/>
    <a:srgbClr val="3366CC"/>
    <a:srgbClr val="073E87"/>
    <a:srgbClr val="80008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0"/>
  </p:normalViewPr>
  <p:slideViewPr>
    <p:cSldViewPr>
      <p:cViewPr varScale="1">
        <p:scale>
          <a:sx n="81" d="100"/>
          <a:sy n="81" d="100"/>
        </p:scale>
        <p:origin x="725" y="62"/>
      </p:cViewPr>
      <p:guideLst>
        <p:guide orient="horz" pos="2160"/>
        <p:guide pos="3840"/>
      </p:guideLst>
    </p:cSldViewPr>
  </p:slideViewPr>
  <p:notesTextViewPr>
    <p:cViewPr>
      <p:scale>
        <a:sx n="1" d="1"/>
        <a:sy n="1" d="1"/>
      </p:scale>
      <p:origin x="0" y="0"/>
    </p:cViewPr>
  </p:notesTextViewPr>
  <p:notesViewPr>
    <p:cSldViewPr>
      <p:cViewPr varScale="1">
        <p:scale>
          <a:sx n="78" d="100"/>
          <a:sy n="78" d="100"/>
        </p:scale>
        <p:origin x="3978" y="90"/>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2944283" cy="496570"/>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sz="quarter" idx="1"/>
          </p:nvPr>
        </p:nvSpPr>
        <p:spPr>
          <a:xfrm>
            <a:off x="3848646" y="1"/>
            <a:ext cx="2944283" cy="496570"/>
          </a:xfrm>
          <a:prstGeom prst="rect">
            <a:avLst/>
          </a:prstGeom>
        </p:spPr>
        <p:txBody>
          <a:bodyPr vert="horz" lIns="91432" tIns="45716" rIns="91432" bIns="45716" rtlCol="0"/>
          <a:lstStyle>
            <a:lvl1pPr algn="r">
              <a:defRPr sz="1200"/>
            </a:lvl1pPr>
          </a:lstStyle>
          <a:p>
            <a:fld id="{1149F8E5-D87C-4AA9-9A14-46268F9610D1}" type="datetimeFigureOut">
              <a:rPr lang="fr-FR" smtClean="0"/>
              <a:pPr/>
              <a:t>12/04/2019</a:t>
            </a:fld>
            <a:endParaRPr lang="fr-FR"/>
          </a:p>
        </p:txBody>
      </p:sp>
      <p:sp>
        <p:nvSpPr>
          <p:cNvPr id="4" name="Espace réservé du pied de page 3"/>
          <p:cNvSpPr>
            <a:spLocks noGrp="1"/>
          </p:cNvSpPr>
          <p:nvPr>
            <p:ph type="ftr" sz="quarter" idx="2"/>
          </p:nvPr>
        </p:nvSpPr>
        <p:spPr>
          <a:xfrm>
            <a:off x="2" y="9433107"/>
            <a:ext cx="2944283" cy="496570"/>
          </a:xfrm>
          <a:prstGeom prst="rect">
            <a:avLst/>
          </a:prstGeom>
        </p:spPr>
        <p:txBody>
          <a:bodyPr vert="horz" lIns="91432" tIns="45716" rIns="91432" bIns="4571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8646" y="9433107"/>
            <a:ext cx="2944283" cy="496570"/>
          </a:xfrm>
          <a:prstGeom prst="rect">
            <a:avLst/>
          </a:prstGeom>
        </p:spPr>
        <p:txBody>
          <a:bodyPr vert="horz" lIns="91432" tIns="45716" rIns="91432" bIns="45716" rtlCol="0" anchor="b"/>
          <a:lstStyle>
            <a:lvl1pPr algn="r">
              <a:defRPr sz="1200"/>
            </a:lvl1pPr>
          </a:lstStyle>
          <a:p>
            <a:fld id="{3BA0B23E-E871-4FCB-8BEF-8EFE6D976238}" type="slidenum">
              <a:rPr lang="fr-FR" smtClean="0"/>
              <a:pPr/>
              <a:t>‹N°›</a:t>
            </a:fld>
            <a:endParaRPr lang="fr-FR"/>
          </a:p>
        </p:txBody>
      </p:sp>
    </p:spTree>
    <p:extLst>
      <p:ext uri="{BB962C8B-B14F-4D97-AF65-F5344CB8AC3E}">
        <p14:creationId xmlns:p14="http://schemas.microsoft.com/office/powerpoint/2010/main" val="1449673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024" cy="497126"/>
          </a:xfrm>
          <a:prstGeom prst="rect">
            <a:avLst/>
          </a:prstGeom>
        </p:spPr>
        <p:txBody>
          <a:bodyPr vert="horz" lIns="91432" tIns="45716" rIns="91432" bIns="45716" rtlCol="0"/>
          <a:lstStyle>
            <a:lvl1pPr algn="l">
              <a:defRPr sz="1200"/>
            </a:lvl1pPr>
          </a:lstStyle>
          <a:p>
            <a:endParaRPr lang="fr-FR"/>
          </a:p>
        </p:txBody>
      </p:sp>
      <p:sp>
        <p:nvSpPr>
          <p:cNvPr id="3" name="Espace réservé de la date 2"/>
          <p:cNvSpPr>
            <a:spLocks noGrp="1"/>
          </p:cNvSpPr>
          <p:nvPr>
            <p:ph type="dt" idx="1"/>
          </p:nvPr>
        </p:nvSpPr>
        <p:spPr>
          <a:xfrm>
            <a:off x="3847891" y="0"/>
            <a:ext cx="2945024" cy="497126"/>
          </a:xfrm>
          <a:prstGeom prst="rect">
            <a:avLst/>
          </a:prstGeom>
        </p:spPr>
        <p:txBody>
          <a:bodyPr vert="horz" lIns="91432" tIns="45716" rIns="91432" bIns="45716" rtlCol="0"/>
          <a:lstStyle>
            <a:lvl1pPr algn="r">
              <a:defRPr sz="1200"/>
            </a:lvl1pPr>
          </a:lstStyle>
          <a:p>
            <a:fld id="{5CB74863-F269-4828-8AF4-952AA121B158}" type="datetimeFigureOut">
              <a:rPr lang="fr-FR" smtClean="0"/>
              <a:pPr/>
              <a:t>12/04/2019</a:t>
            </a:fld>
            <a:endParaRPr lang="fr-FR"/>
          </a:p>
        </p:txBody>
      </p:sp>
      <p:sp>
        <p:nvSpPr>
          <p:cNvPr id="4" name="Espace réservé de l'image des diapositives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32" tIns="45716" rIns="91432" bIns="45716" rtlCol="0" anchor="ctr"/>
          <a:lstStyle/>
          <a:p>
            <a:endParaRPr lang="fr-FR"/>
          </a:p>
        </p:txBody>
      </p:sp>
      <p:sp>
        <p:nvSpPr>
          <p:cNvPr id="5" name="Espace réservé des commentaires 4"/>
          <p:cNvSpPr>
            <a:spLocks noGrp="1"/>
          </p:cNvSpPr>
          <p:nvPr>
            <p:ph type="body" sz="quarter" idx="3"/>
          </p:nvPr>
        </p:nvSpPr>
        <p:spPr>
          <a:xfrm>
            <a:off x="679134" y="4717138"/>
            <a:ext cx="5436235" cy="4469368"/>
          </a:xfrm>
          <a:prstGeom prst="rect">
            <a:avLst/>
          </a:prstGeom>
        </p:spPr>
        <p:txBody>
          <a:bodyPr vert="horz" lIns="91432" tIns="45716" rIns="91432" bIns="45716"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2688"/>
            <a:ext cx="2945024" cy="497125"/>
          </a:xfrm>
          <a:prstGeom prst="rect">
            <a:avLst/>
          </a:prstGeom>
        </p:spPr>
        <p:txBody>
          <a:bodyPr vert="horz" lIns="91432" tIns="45716" rIns="91432"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7891" y="9432688"/>
            <a:ext cx="2945024" cy="497125"/>
          </a:xfrm>
          <a:prstGeom prst="rect">
            <a:avLst/>
          </a:prstGeom>
        </p:spPr>
        <p:txBody>
          <a:bodyPr vert="horz" lIns="91432" tIns="45716" rIns="91432" bIns="45716" rtlCol="0" anchor="b"/>
          <a:lstStyle>
            <a:lvl1pPr algn="r">
              <a:defRPr sz="1200"/>
            </a:lvl1pPr>
          </a:lstStyle>
          <a:p>
            <a:fld id="{0FC614D9-C560-47BE-80F3-2F85E4DD1EC6}" type="slidenum">
              <a:rPr lang="fr-FR" smtClean="0"/>
              <a:pPr/>
              <a:t>‹N°›</a:t>
            </a:fld>
            <a:endParaRPr lang="fr-FR"/>
          </a:p>
        </p:txBody>
      </p:sp>
    </p:spTree>
    <p:extLst>
      <p:ext uri="{BB962C8B-B14F-4D97-AF65-F5344CB8AC3E}">
        <p14:creationId xmlns:p14="http://schemas.microsoft.com/office/powerpoint/2010/main" val="40817638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14D9-C560-47BE-80F3-2F85E4DD1EC6}" type="slidenum">
              <a:rPr lang="fr-FR" smtClean="0"/>
              <a:pPr/>
              <a:t>4</a:t>
            </a:fld>
            <a:endParaRPr lang="fr-FR"/>
          </a:p>
        </p:txBody>
      </p:sp>
    </p:spTree>
    <p:extLst>
      <p:ext uri="{BB962C8B-B14F-4D97-AF65-F5344CB8AC3E}">
        <p14:creationId xmlns:p14="http://schemas.microsoft.com/office/powerpoint/2010/main" val="1592296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de titre - 3 niveaux">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458DE-D68A-4E55-B408-E98432878F01}"/>
              </a:ext>
            </a:extLst>
          </p:cNvPr>
          <p:cNvSpPr/>
          <p:nvPr/>
        </p:nvSpPr>
        <p:spPr>
          <a:xfrm>
            <a:off x="820738" y="4468813"/>
            <a:ext cx="1079500" cy="107950"/>
          </a:xfrm>
          <a:prstGeom prst="rect">
            <a:avLst/>
          </a:prstGeom>
          <a:solidFill>
            <a:srgbClr val="33A6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re 1">
            <a:extLst>
              <a:ext uri="{FF2B5EF4-FFF2-40B4-BE49-F238E27FC236}">
                <a16:creationId xmlns:a16="http://schemas.microsoft.com/office/drawing/2014/main" id="{3C155FA2-72D0-4ED7-86F9-06145BAFFDD5}"/>
              </a:ext>
            </a:extLst>
          </p:cNvPr>
          <p:cNvSpPr>
            <a:spLocks noGrp="1"/>
          </p:cNvSpPr>
          <p:nvPr>
            <p:ph type="title"/>
          </p:nvPr>
        </p:nvSpPr>
        <p:spPr>
          <a:xfrm>
            <a:off x="831850" y="1709739"/>
            <a:ext cx="10515600" cy="1500187"/>
          </a:xfrm>
        </p:spPr>
        <p:txBody>
          <a:bodyPr anchor="b"/>
          <a:lstStyle>
            <a:lvl1pPr>
              <a:defRPr sz="60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D2AFAF52-7E39-4805-9B39-6DDB9E934EA2}"/>
              </a:ext>
            </a:extLst>
          </p:cNvPr>
          <p:cNvSpPr>
            <a:spLocks noGrp="1"/>
          </p:cNvSpPr>
          <p:nvPr>
            <p:ph type="body" idx="1"/>
          </p:nvPr>
        </p:nvSpPr>
        <p:spPr>
          <a:xfrm>
            <a:off x="820661" y="3282950"/>
            <a:ext cx="10515600" cy="1500187"/>
          </a:xfrm>
        </p:spPr>
        <p:txBody>
          <a:bodyPr>
            <a:noAutofit/>
          </a:bodyPr>
          <a:lstStyle>
            <a:lvl1pPr marL="0" indent="0">
              <a:buNone/>
              <a:defRPr lang="fr-FR" sz="4400" kern="1200" dirty="0" smtClean="0">
                <a:solidFill>
                  <a:srgbClr val="33A6B2"/>
                </a:solidFill>
                <a:latin typeface="Titillium"/>
                <a:ea typeface="+mj-ea"/>
                <a:cs typeface="+mj-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8" name="Espace réservé du texte 2">
            <a:extLst>
              <a:ext uri="{FF2B5EF4-FFF2-40B4-BE49-F238E27FC236}">
                <a16:creationId xmlns:a16="http://schemas.microsoft.com/office/drawing/2014/main" id="{089A137A-66FF-47CD-9874-1518B8000880}"/>
              </a:ext>
            </a:extLst>
          </p:cNvPr>
          <p:cNvSpPr>
            <a:spLocks noGrp="1"/>
          </p:cNvSpPr>
          <p:nvPr>
            <p:ph type="body" idx="13"/>
          </p:nvPr>
        </p:nvSpPr>
        <p:spPr>
          <a:xfrm>
            <a:off x="820661" y="4771984"/>
            <a:ext cx="10515600" cy="1366721"/>
          </a:xfrm>
        </p:spPr>
        <p:txBody>
          <a:bodyPr>
            <a:noAutofit/>
          </a:bodyPr>
          <a:lstStyle>
            <a:lvl1pPr marL="0" indent="0" algn="l" defTabSz="457200" rtl="0" eaLnBrk="1" latinLnBrk="0" hangingPunct="1">
              <a:lnSpc>
                <a:spcPts val="3000"/>
              </a:lnSpc>
              <a:spcBef>
                <a:spcPct val="20000"/>
              </a:spcBef>
              <a:buFont typeface="Arial"/>
              <a:buNone/>
              <a:defRPr lang="fr-FR" sz="3000" kern="1200" dirty="0" smtClean="0">
                <a:solidFill>
                  <a:schemeClr val="tx1">
                    <a:lumMod val="75000"/>
                    <a:lumOff val="25000"/>
                  </a:schemeClr>
                </a:solidFill>
                <a:latin typeface="Titillium"/>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6" name="Espace réservé de la date 8">
            <a:extLst>
              <a:ext uri="{FF2B5EF4-FFF2-40B4-BE49-F238E27FC236}">
                <a16:creationId xmlns:a16="http://schemas.microsoft.com/office/drawing/2014/main" id="{35D37C17-B1BA-4A50-910C-635DDFC4A940}"/>
              </a:ext>
            </a:extLst>
          </p:cNvPr>
          <p:cNvSpPr>
            <a:spLocks noGrp="1"/>
          </p:cNvSpPr>
          <p:nvPr>
            <p:ph type="dt" sz="half" idx="14"/>
          </p:nvPr>
        </p:nvSpPr>
        <p:spPr/>
        <p:txBody>
          <a:bodyPr/>
          <a:lstStyle>
            <a:lvl1pPr>
              <a:defRPr/>
            </a:lvl1pPr>
          </a:lstStyle>
          <a:p>
            <a:pPr>
              <a:defRPr/>
            </a:pPr>
            <a:endParaRPr lang="fr-FR" dirty="0"/>
          </a:p>
        </p:txBody>
      </p:sp>
      <p:sp>
        <p:nvSpPr>
          <p:cNvPr id="7" name="Espace réservé du pied de page 9">
            <a:extLst>
              <a:ext uri="{FF2B5EF4-FFF2-40B4-BE49-F238E27FC236}">
                <a16:creationId xmlns:a16="http://schemas.microsoft.com/office/drawing/2014/main" id="{0D1D2F60-25C2-4C20-9E99-CB8D1994F5E8}"/>
              </a:ext>
            </a:extLst>
          </p:cNvPr>
          <p:cNvSpPr>
            <a:spLocks noGrp="1"/>
          </p:cNvSpPr>
          <p:nvPr>
            <p:ph type="ftr" sz="quarter" idx="15"/>
          </p:nvPr>
        </p:nvSpPr>
        <p:spPr/>
        <p:txBody>
          <a:bodyPr/>
          <a:lstStyle>
            <a:lvl1pPr>
              <a:defRPr/>
            </a:lvl1pPr>
          </a:lstStyle>
          <a:p>
            <a:pPr>
              <a:defRPr/>
            </a:pPr>
            <a:r>
              <a:rPr lang="fr-FR"/>
              <a:t>12 avril 2019</a:t>
            </a:r>
            <a:endParaRPr lang="fr-FR" dirty="0"/>
          </a:p>
        </p:txBody>
      </p:sp>
      <p:sp>
        <p:nvSpPr>
          <p:cNvPr id="9" name="Espace réservé du numéro de diapositive 10">
            <a:extLst>
              <a:ext uri="{FF2B5EF4-FFF2-40B4-BE49-F238E27FC236}">
                <a16:creationId xmlns:a16="http://schemas.microsoft.com/office/drawing/2014/main" id="{9EE72EAC-16B5-4322-932C-5C577E211070}"/>
              </a:ext>
            </a:extLst>
          </p:cNvPr>
          <p:cNvSpPr>
            <a:spLocks noGrp="1"/>
          </p:cNvSpPr>
          <p:nvPr>
            <p:ph type="sldNum" sz="quarter" idx="16"/>
          </p:nvPr>
        </p:nvSpPr>
        <p:spPr/>
        <p:txBody>
          <a:bodyPr/>
          <a:lstStyle>
            <a:lvl1pPr>
              <a:defRPr/>
            </a:lvl1pPr>
          </a:lstStyle>
          <a:p>
            <a:pPr>
              <a:defRPr/>
            </a:pPr>
            <a:fld id="{FFAFAAA6-7CA3-494F-94A9-EC1531B7780D}" type="slidenum">
              <a:rPr lang="fr-FR"/>
              <a:pPr>
                <a:defRPr/>
              </a:pPr>
              <a:t>‹N°›</a:t>
            </a:fld>
            <a:endParaRPr lang="fr-FR" dirty="0"/>
          </a:p>
        </p:txBody>
      </p:sp>
    </p:spTree>
    <p:extLst>
      <p:ext uri="{BB962C8B-B14F-4D97-AF65-F5344CB8AC3E}">
        <p14:creationId xmlns:p14="http://schemas.microsoft.com/office/powerpoint/2010/main" val="106080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194AD-8B64-4318-A0A8-1F00CF8EC50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35BFAE4-80AE-4520-B2CB-C175620EF4F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DB4BF4F-9609-4FC9-8DAE-9DBBD2E8C9E2}"/>
              </a:ext>
            </a:extLst>
          </p:cNvPr>
          <p:cNvSpPr>
            <a:spLocks noGrp="1"/>
          </p:cNvSpPr>
          <p:nvPr>
            <p:ph type="dt" sz="half" idx="10"/>
          </p:nvPr>
        </p:nvSpPr>
        <p:spPr/>
        <p:txBody>
          <a:bodyPr/>
          <a:lstStyle>
            <a:lvl1pPr>
              <a:defRPr/>
            </a:lvl1pPr>
          </a:lstStyle>
          <a:p>
            <a:endParaRPr lang="en-US"/>
          </a:p>
        </p:txBody>
      </p:sp>
      <p:sp>
        <p:nvSpPr>
          <p:cNvPr id="5" name="Espace réservé du pied de page 4">
            <a:extLst>
              <a:ext uri="{FF2B5EF4-FFF2-40B4-BE49-F238E27FC236}">
                <a16:creationId xmlns:a16="http://schemas.microsoft.com/office/drawing/2014/main" id="{EEB87775-B6CF-4D63-A8F8-9CF2C22F09DC}"/>
              </a:ext>
            </a:extLst>
          </p:cNvPr>
          <p:cNvSpPr>
            <a:spLocks noGrp="1"/>
          </p:cNvSpPr>
          <p:nvPr>
            <p:ph type="ftr" sz="quarter" idx="11"/>
          </p:nvPr>
        </p:nvSpPr>
        <p:spPr/>
        <p:txBody>
          <a:bodyPr/>
          <a:lstStyle>
            <a:lvl1pPr>
              <a:defRPr/>
            </a:lvl1pPr>
          </a:lstStyle>
          <a:p>
            <a:pPr>
              <a:defRPr/>
            </a:pPr>
            <a:r>
              <a:rPr lang="fr-FR"/>
              <a:t>12 avril 2019</a:t>
            </a:r>
            <a:endParaRPr lang="fr-FR" dirty="0"/>
          </a:p>
        </p:txBody>
      </p:sp>
      <p:sp>
        <p:nvSpPr>
          <p:cNvPr id="6" name="Espace réservé du numéro de diapositive 5">
            <a:extLst>
              <a:ext uri="{FF2B5EF4-FFF2-40B4-BE49-F238E27FC236}">
                <a16:creationId xmlns:a16="http://schemas.microsoft.com/office/drawing/2014/main" id="{57203F04-1926-4125-B5EB-1B8404B06601}"/>
              </a:ext>
            </a:extLst>
          </p:cNvPr>
          <p:cNvSpPr>
            <a:spLocks noGrp="1"/>
          </p:cNvSpPr>
          <p:nvPr>
            <p:ph type="sldNum" sz="quarter" idx="12"/>
          </p:nvPr>
        </p:nvSpPr>
        <p:spPr/>
        <p:txBody>
          <a:bodyPr/>
          <a:lstStyle>
            <a:lvl1pPr>
              <a:defRPr smtClean="0">
                <a:solidFill>
                  <a:srgbClr val="D0E64B"/>
                </a:solidFill>
              </a:defRPr>
            </a:lvl1pPr>
          </a:lstStyle>
          <a:p>
            <a:fld id="{78575684-6ED7-401B-A445-4E0EDECB682D}" type="slidenum">
              <a:rPr lang="fr-FR" smtClean="0"/>
              <a:pPr/>
              <a:t>‹N°›</a:t>
            </a:fld>
            <a:endParaRPr lang="fr-FR"/>
          </a:p>
        </p:txBody>
      </p:sp>
    </p:spTree>
    <p:extLst>
      <p:ext uri="{BB962C8B-B14F-4D97-AF65-F5344CB8AC3E}">
        <p14:creationId xmlns:p14="http://schemas.microsoft.com/office/powerpoint/2010/main" val="2967516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149" y="1268760"/>
            <a:ext cx="11626019" cy="4929411"/>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12"/>
          </p:nvPr>
        </p:nvSpPr>
        <p:spPr>
          <a:xfrm>
            <a:off x="10364287" y="6525376"/>
            <a:ext cx="1549101" cy="288000"/>
          </a:xfrm>
          <a:prstGeom prst="rect">
            <a:avLst/>
          </a:prstGeom>
        </p:spPr>
        <p:txBody>
          <a:bodyPr/>
          <a:lstStyle>
            <a:lvl1pPr algn="r">
              <a:defRPr sz="1100"/>
            </a:lvl1pPr>
          </a:lstStyle>
          <a:p>
            <a:fld id="{78575684-6ED7-401B-A445-4E0EDECB682D}" type="slidenum">
              <a:rPr lang="fr-FR" smtClean="0"/>
              <a:pPr/>
              <a:t>‹N°›</a:t>
            </a:fld>
            <a:endParaRPr lang="fr-FR" dirty="0"/>
          </a:p>
        </p:txBody>
      </p:sp>
      <p:sp>
        <p:nvSpPr>
          <p:cNvPr id="9" name="Title Placeholder 1">
            <a:extLst>
              <a:ext uri="{FF2B5EF4-FFF2-40B4-BE49-F238E27FC236}">
                <a16:creationId xmlns:a16="http://schemas.microsoft.com/office/drawing/2014/main" id="{6FB0F29F-72B3-42E6-A6D8-C5FB2DE18578}"/>
              </a:ext>
            </a:extLst>
          </p:cNvPr>
          <p:cNvSpPr>
            <a:spLocks noGrp="1"/>
          </p:cNvSpPr>
          <p:nvPr>
            <p:ph type="title"/>
          </p:nvPr>
        </p:nvSpPr>
        <p:spPr>
          <a:xfrm>
            <a:off x="609600" y="194312"/>
            <a:ext cx="10972800" cy="930432"/>
          </a:xfrm>
          <a:prstGeom prst="rect">
            <a:avLst/>
          </a:prstGeom>
        </p:spPr>
        <p:txBody>
          <a:bodyPr vert="horz" lIns="91440" tIns="45720" rIns="91440" bIns="45720" rtlCol="0" anchor="ctr">
            <a:noAutofit/>
          </a:bodyPr>
          <a:lstStyle/>
          <a:p>
            <a:r>
              <a:rPr lang="fr-FR" dirty="0"/>
              <a:t>Modifiez le style du titre</a:t>
            </a:r>
            <a:endParaRPr lang="en-US" dirty="0"/>
          </a:p>
        </p:txBody>
      </p:sp>
      <p:sp>
        <p:nvSpPr>
          <p:cNvPr id="7" name="Espace réservé du pied de page 7">
            <a:extLst>
              <a:ext uri="{FF2B5EF4-FFF2-40B4-BE49-F238E27FC236}">
                <a16:creationId xmlns:a16="http://schemas.microsoft.com/office/drawing/2014/main" id="{DB89232D-8E4A-487E-90DF-7100C04FADE3}"/>
              </a:ext>
            </a:extLst>
          </p:cNvPr>
          <p:cNvSpPr>
            <a:spLocks noGrp="1"/>
          </p:cNvSpPr>
          <p:nvPr>
            <p:ph type="ftr" sz="quarter" idx="11"/>
          </p:nvPr>
        </p:nvSpPr>
        <p:spPr>
          <a:xfrm>
            <a:off x="690114" y="6356350"/>
            <a:ext cx="9365112" cy="365125"/>
          </a:xfrm>
        </p:spPr>
        <p:txBody>
          <a:bodyPr/>
          <a:lstStyle>
            <a:lvl1pPr>
              <a:defRPr/>
            </a:lvl1pPr>
          </a:lstStyle>
          <a:p>
            <a:pPr>
              <a:defRPr/>
            </a:pPr>
            <a:r>
              <a:rPr lang="fr-FR"/>
              <a:t>12 avril 2019</a:t>
            </a:r>
            <a:endParaRPr lang="fr-FR" dirty="0"/>
          </a:p>
        </p:txBody>
      </p:sp>
    </p:spTree>
    <p:extLst>
      <p:ext uri="{BB962C8B-B14F-4D97-AF65-F5344CB8AC3E}">
        <p14:creationId xmlns:p14="http://schemas.microsoft.com/office/powerpoint/2010/main" val="2339580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4400" y="1455769"/>
            <a:ext cx="10363200" cy="4565654"/>
          </a:xfrm>
        </p:spPr>
        <p:txBody>
          <a:bodyPr/>
          <a:lstStyle>
            <a:lvl1pPr marL="228600" indent="-228600" algn="l" rtl="0" eaLnBrk="1" fontAlgn="base" hangingPunct="1">
              <a:lnSpc>
                <a:spcPct val="90000"/>
              </a:lnSpc>
              <a:spcAft>
                <a:spcPct val="0"/>
              </a:spcAft>
              <a:buFont typeface="Arial" panose="020B0604020202020204" pitchFamily="34" charset="0"/>
              <a:buChar char="•"/>
              <a:defRPr lang="fr-FR" sz="3200" kern="1200" dirty="0">
                <a:solidFill>
                  <a:schemeClr val="tx1"/>
                </a:solidFill>
                <a:latin typeface="Titillium"/>
                <a:ea typeface="+mj-ea"/>
                <a:cs typeface="+mj-cs"/>
              </a:defRPr>
            </a:lvl1pPr>
            <a:lvl2pPr marL="685800" indent="-228600" algn="l" rtl="0" eaLnBrk="1" fontAlgn="base" hangingPunct="1">
              <a:lnSpc>
                <a:spcPct val="90000"/>
              </a:lnSpc>
              <a:spcAft>
                <a:spcPct val="0"/>
              </a:spcAft>
              <a:buFont typeface="Arial" panose="020B0604020202020204" pitchFamily="34" charset="0"/>
              <a:buChar char="•"/>
              <a:defRPr lang="fr-FR" sz="3200" kern="1200" dirty="0">
                <a:solidFill>
                  <a:schemeClr val="tx1"/>
                </a:solidFill>
                <a:latin typeface="Titillium"/>
                <a:ea typeface="+mj-ea"/>
                <a:cs typeface="+mj-cs"/>
              </a:defRPr>
            </a:lvl2pPr>
            <a:lvl3pPr marL="1143000" indent="-228600" algn="l" rtl="0" eaLnBrk="1" fontAlgn="base" hangingPunct="1">
              <a:lnSpc>
                <a:spcPct val="90000"/>
              </a:lnSpc>
              <a:spcAft>
                <a:spcPct val="0"/>
              </a:spcAft>
              <a:buFont typeface="Arial" panose="020B0604020202020204" pitchFamily="34" charset="0"/>
              <a:buChar char="•"/>
              <a:defRPr lang="fr-FR" sz="3200" kern="1200" dirty="0">
                <a:solidFill>
                  <a:schemeClr val="tx1"/>
                </a:solidFill>
                <a:latin typeface="Titillium"/>
                <a:ea typeface="+mj-ea"/>
                <a:cs typeface="+mj-cs"/>
              </a:defRPr>
            </a:lvl3pPr>
            <a:lvl4pPr marL="1600200" indent="-228600" algn="l" rtl="0" eaLnBrk="1" fontAlgn="base" hangingPunct="1">
              <a:lnSpc>
                <a:spcPct val="90000"/>
              </a:lnSpc>
              <a:spcAft>
                <a:spcPct val="0"/>
              </a:spcAft>
              <a:buFont typeface="Arial" panose="020B0604020202020204" pitchFamily="34" charset="0"/>
              <a:buChar char="•"/>
              <a:defRPr lang="fr-FR" sz="3200" kern="1200" dirty="0">
                <a:solidFill>
                  <a:schemeClr val="tx1"/>
                </a:solidFill>
                <a:latin typeface="Titillium"/>
                <a:ea typeface="+mj-ea"/>
                <a:cs typeface="+mj-cs"/>
              </a:defRPr>
            </a:lvl4pPr>
            <a:lvl5pPr marL="2057400" indent="-228600" algn="l" rtl="0" eaLnBrk="1" fontAlgn="base" hangingPunct="1">
              <a:lnSpc>
                <a:spcPct val="90000"/>
              </a:lnSpc>
              <a:spcAft>
                <a:spcPct val="0"/>
              </a:spcAft>
              <a:buFont typeface="Arial" panose="020B0604020202020204" pitchFamily="34" charset="0"/>
              <a:buChar char="•"/>
              <a:defRPr lang="fr-FR" sz="3200" kern="1200" dirty="0">
                <a:solidFill>
                  <a:schemeClr val="tx1"/>
                </a:solidFill>
                <a:latin typeface="Titillium"/>
                <a:ea typeface="+mj-ea"/>
                <a:cs typeface="+mj-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Rectangle 29"/>
          <p:cNvSpPr>
            <a:spLocks noGrp="1" noChangeArrowheads="1"/>
          </p:cNvSpPr>
          <p:nvPr>
            <p:ph type="title"/>
          </p:nvPr>
        </p:nvSpPr>
        <p:spPr bwMode="auto">
          <a:xfrm>
            <a:off x="914400" y="690526"/>
            <a:ext cx="10363200" cy="620720"/>
          </a:xfrm>
          <a:prstGeom prst="rect">
            <a:avLst/>
          </a:prstGeom>
          <a:noFill/>
          <a:ln w="9525">
            <a:noFill/>
            <a:miter lim="800000"/>
            <a:headEnd/>
            <a:tailEnd/>
          </a:ln>
        </p:spPr>
        <p:txBody>
          <a:bodyPr/>
          <a:lstStyle>
            <a:lvl1pPr>
              <a:defRPr sz="2800" i="1">
                <a:solidFill>
                  <a:srgbClr val="003366"/>
                </a:solidFill>
                <a:latin typeface="Calibri" pitchFamily="34" charset="0"/>
              </a:defRPr>
            </a:lvl1pPr>
          </a:lstStyle>
          <a:p>
            <a:pPr lvl="0"/>
            <a:r>
              <a:rPr lang="fr-FR" dirty="0"/>
              <a:t>Cliquez pour modifier le style du titre du masque</a:t>
            </a:r>
          </a:p>
        </p:txBody>
      </p:sp>
      <p:sp>
        <p:nvSpPr>
          <p:cNvPr id="8" name="Espace réservé du numéro de diapositive 1"/>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800" b="1" i="1">
                <a:solidFill>
                  <a:schemeClr val="tx1">
                    <a:tint val="75000"/>
                  </a:schemeClr>
                </a:solidFill>
                <a:latin typeface="Verdana" pitchFamily="34" charset="0"/>
                <a:ea typeface="Verdana" pitchFamily="34" charset="0"/>
                <a:cs typeface="Verdana" pitchFamily="34" charset="0"/>
              </a:defRPr>
            </a:lvl1pPr>
          </a:lstStyle>
          <a:p>
            <a:fld id="{78575684-6ED7-401B-A445-4E0EDECB682D}" type="slidenum">
              <a:rPr lang="fr-FR" smtClean="0"/>
              <a:pPr/>
              <a:t>‹N°›</a:t>
            </a:fld>
            <a:endParaRPr lang="fr-FR"/>
          </a:p>
        </p:txBody>
      </p:sp>
      <p:sp>
        <p:nvSpPr>
          <p:cNvPr id="6" name="Espace réservé du pied de page 7">
            <a:extLst>
              <a:ext uri="{FF2B5EF4-FFF2-40B4-BE49-F238E27FC236}">
                <a16:creationId xmlns:a16="http://schemas.microsoft.com/office/drawing/2014/main" id="{7645DB36-88C0-40CF-9348-06B32CD69948}"/>
              </a:ext>
            </a:extLst>
          </p:cNvPr>
          <p:cNvSpPr>
            <a:spLocks noGrp="1"/>
          </p:cNvSpPr>
          <p:nvPr>
            <p:ph type="ftr" sz="quarter" idx="11"/>
          </p:nvPr>
        </p:nvSpPr>
        <p:spPr>
          <a:xfrm>
            <a:off x="690114" y="6356350"/>
            <a:ext cx="9365112" cy="365125"/>
          </a:xfrm>
        </p:spPr>
        <p:txBody>
          <a:bodyPr/>
          <a:lstStyle>
            <a:lvl1pPr>
              <a:defRPr/>
            </a:lvl1pPr>
          </a:lstStyle>
          <a:p>
            <a:pPr>
              <a:defRPr/>
            </a:pPr>
            <a:r>
              <a:rPr lang="fr-FR"/>
              <a:t>12 avril 2019</a:t>
            </a:r>
            <a:endParaRPr lang="fr-FR" dirty="0"/>
          </a:p>
        </p:txBody>
      </p:sp>
    </p:spTree>
    <p:extLst>
      <p:ext uri="{BB962C8B-B14F-4D97-AF65-F5344CB8AC3E}">
        <p14:creationId xmlns:p14="http://schemas.microsoft.com/office/powerpoint/2010/main" val="2383129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 2 niveaux">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7AD3FC-FB80-43D8-A23A-16F88B615529}"/>
              </a:ext>
            </a:extLst>
          </p:cNvPr>
          <p:cNvSpPr/>
          <p:nvPr/>
        </p:nvSpPr>
        <p:spPr>
          <a:xfrm>
            <a:off x="5556250" y="4767263"/>
            <a:ext cx="1079500" cy="107950"/>
          </a:xfrm>
          <a:prstGeom prst="rect">
            <a:avLst/>
          </a:prstGeom>
          <a:solidFill>
            <a:srgbClr val="33A6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2" name="Titre 1">
            <a:extLst>
              <a:ext uri="{FF2B5EF4-FFF2-40B4-BE49-F238E27FC236}">
                <a16:creationId xmlns:a16="http://schemas.microsoft.com/office/drawing/2014/main" id="{E150E761-8949-4C52-8B32-6D1AF7ADD9C6}"/>
              </a:ext>
            </a:extLst>
          </p:cNvPr>
          <p:cNvSpPr>
            <a:spLocks noGrp="1"/>
          </p:cNvSpPr>
          <p:nvPr>
            <p:ph type="ctrTitle"/>
          </p:nvPr>
        </p:nvSpPr>
        <p:spPr>
          <a:xfrm>
            <a:off x="1524000" y="1397479"/>
            <a:ext cx="9144000" cy="2112484"/>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7751028-A5B7-4497-B50A-FA01E5E2F5A2}"/>
              </a:ext>
            </a:extLst>
          </p:cNvPr>
          <p:cNvSpPr>
            <a:spLocks noGrp="1"/>
          </p:cNvSpPr>
          <p:nvPr>
            <p:ph type="subTitle" idx="1"/>
          </p:nvPr>
        </p:nvSpPr>
        <p:spPr>
          <a:xfrm>
            <a:off x="1524000" y="3602038"/>
            <a:ext cx="9144000" cy="1655762"/>
          </a:xfrm>
        </p:spPr>
        <p:txBody>
          <a:bodyPr>
            <a:normAutofit/>
          </a:bodyPr>
          <a:lstStyle>
            <a:lvl1pPr marL="0" indent="0" algn="ctr">
              <a:buNone/>
              <a:defRPr lang="fr-FR" sz="3600" kern="1200" dirty="0" smtClean="0">
                <a:solidFill>
                  <a:srgbClr val="33A6B2"/>
                </a:solidFill>
                <a:latin typeface="Titillium"/>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5" name="Espace réservé de la date 3">
            <a:extLst>
              <a:ext uri="{FF2B5EF4-FFF2-40B4-BE49-F238E27FC236}">
                <a16:creationId xmlns:a16="http://schemas.microsoft.com/office/drawing/2014/main" id="{1C349830-DA71-4B77-AC2A-BFFA7D7AD5E8}"/>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4">
            <a:extLst>
              <a:ext uri="{FF2B5EF4-FFF2-40B4-BE49-F238E27FC236}">
                <a16:creationId xmlns:a16="http://schemas.microsoft.com/office/drawing/2014/main" id="{57BD2BEB-5868-4C4D-8AAA-6C8B7F9029A3}"/>
              </a:ext>
            </a:extLst>
          </p:cNvPr>
          <p:cNvSpPr>
            <a:spLocks noGrp="1"/>
          </p:cNvSpPr>
          <p:nvPr>
            <p:ph type="ftr" sz="quarter" idx="11"/>
          </p:nvPr>
        </p:nvSpPr>
        <p:spPr>
          <a:xfrm>
            <a:off x="974725" y="6356350"/>
            <a:ext cx="9080500" cy="365125"/>
          </a:xfrm>
        </p:spPr>
        <p:txBody>
          <a:bodyPr/>
          <a:lstStyle>
            <a:lvl1pPr>
              <a:defRPr/>
            </a:lvl1pPr>
          </a:lstStyle>
          <a:p>
            <a:pPr>
              <a:defRPr/>
            </a:pPr>
            <a:r>
              <a:rPr lang="fr-FR"/>
              <a:t>12 avril 2019</a:t>
            </a:r>
            <a:endParaRPr lang="fr-FR" dirty="0"/>
          </a:p>
        </p:txBody>
      </p:sp>
      <p:sp>
        <p:nvSpPr>
          <p:cNvPr id="7" name="Espace réservé du numéro de diapositive 5">
            <a:extLst>
              <a:ext uri="{FF2B5EF4-FFF2-40B4-BE49-F238E27FC236}">
                <a16:creationId xmlns:a16="http://schemas.microsoft.com/office/drawing/2014/main" id="{AA64EC3E-7EE5-4D59-8C3E-C441AA2C20F5}"/>
              </a:ext>
            </a:extLst>
          </p:cNvPr>
          <p:cNvSpPr>
            <a:spLocks noGrp="1"/>
          </p:cNvSpPr>
          <p:nvPr>
            <p:ph type="sldNum" sz="quarter" idx="12"/>
          </p:nvPr>
        </p:nvSpPr>
        <p:spPr/>
        <p:txBody>
          <a:bodyPr/>
          <a:lstStyle>
            <a:lvl1pPr>
              <a:defRPr smtClean="0">
                <a:solidFill>
                  <a:srgbClr val="D0E64B"/>
                </a:solidFill>
              </a:defRPr>
            </a:lvl1pPr>
          </a:lstStyle>
          <a:p>
            <a:pPr>
              <a:defRPr/>
            </a:pPr>
            <a:fld id="{25B219A9-0F26-4E30-9EFC-736BE8B04D9B}" type="slidenum">
              <a:rPr lang="fr-FR"/>
              <a:pPr>
                <a:defRPr/>
              </a:pPr>
              <a:t>‹N°›</a:t>
            </a:fld>
            <a:endParaRPr lang="fr-FR" dirty="0"/>
          </a:p>
        </p:txBody>
      </p:sp>
    </p:spTree>
    <p:extLst>
      <p:ext uri="{BB962C8B-B14F-4D97-AF65-F5344CB8AC3E}">
        <p14:creationId xmlns:p14="http://schemas.microsoft.com/office/powerpoint/2010/main" val="3718423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Gris - Diapo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DA2E90-D39A-45AC-97F3-AE7EB6CFDCB6}"/>
              </a:ext>
            </a:extLst>
          </p:cNvPr>
          <p:cNvSpPr>
            <a:spLocks noGrp="1"/>
          </p:cNvSpPr>
          <p:nvPr>
            <p:ph type="title"/>
          </p:nvPr>
        </p:nvSpPr>
        <p:spPr/>
        <p:txBody>
          <a:bodyPr/>
          <a:lstStyle/>
          <a:p>
            <a:r>
              <a:rPr lang="fr-FR"/>
              <a:t>Modifiez le style du titre</a:t>
            </a:r>
            <a:endParaRPr lang="fr-FR" dirty="0"/>
          </a:p>
        </p:txBody>
      </p:sp>
      <p:sp>
        <p:nvSpPr>
          <p:cNvPr id="3" name="Espace réservé de la date 2">
            <a:extLst>
              <a:ext uri="{FF2B5EF4-FFF2-40B4-BE49-F238E27FC236}">
                <a16:creationId xmlns:a16="http://schemas.microsoft.com/office/drawing/2014/main" id="{0ADBABEA-E283-487C-AEDA-865C2FAB402E}"/>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3">
            <a:extLst>
              <a:ext uri="{FF2B5EF4-FFF2-40B4-BE49-F238E27FC236}">
                <a16:creationId xmlns:a16="http://schemas.microsoft.com/office/drawing/2014/main" id="{2572520F-F5BC-4F5E-94D0-4F7A262404A8}"/>
              </a:ext>
            </a:extLst>
          </p:cNvPr>
          <p:cNvSpPr>
            <a:spLocks noGrp="1"/>
          </p:cNvSpPr>
          <p:nvPr>
            <p:ph type="ftr" sz="quarter" idx="11"/>
          </p:nvPr>
        </p:nvSpPr>
        <p:spPr/>
        <p:txBody>
          <a:bodyPr/>
          <a:lstStyle>
            <a:lvl1pPr>
              <a:defRPr/>
            </a:lvl1pPr>
          </a:lstStyle>
          <a:p>
            <a:pPr>
              <a:defRPr/>
            </a:pPr>
            <a:r>
              <a:rPr lang="fr-FR"/>
              <a:t>12 avril 2019</a:t>
            </a:r>
            <a:endParaRPr lang="fr-FR" dirty="0"/>
          </a:p>
        </p:txBody>
      </p:sp>
      <p:sp>
        <p:nvSpPr>
          <p:cNvPr id="5" name="Espace réservé du numéro de diapositive 4">
            <a:extLst>
              <a:ext uri="{FF2B5EF4-FFF2-40B4-BE49-F238E27FC236}">
                <a16:creationId xmlns:a16="http://schemas.microsoft.com/office/drawing/2014/main" id="{12FF0AEF-D6EF-4E78-9535-98CB7108F185}"/>
              </a:ext>
            </a:extLst>
          </p:cNvPr>
          <p:cNvSpPr>
            <a:spLocks noGrp="1"/>
          </p:cNvSpPr>
          <p:nvPr>
            <p:ph type="sldNum" sz="quarter" idx="12"/>
          </p:nvPr>
        </p:nvSpPr>
        <p:spPr/>
        <p:txBody>
          <a:bodyPr/>
          <a:lstStyle>
            <a:lvl1pPr>
              <a:defRPr smtClean="0">
                <a:solidFill>
                  <a:srgbClr val="D0E64B"/>
                </a:solidFill>
              </a:defRPr>
            </a:lvl1pPr>
          </a:lstStyle>
          <a:p>
            <a:pPr>
              <a:defRPr/>
            </a:pPr>
            <a:fld id="{A142FF88-7862-4B1A-BECA-F79E07CE9CE2}" type="slidenum">
              <a:rPr lang="fr-FR"/>
              <a:pPr>
                <a:defRPr/>
              </a:pPr>
              <a:t>‹N°›</a:t>
            </a:fld>
            <a:endParaRPr lang="fr-FR" dirty="0"/>
          </a:p>
        </p:txBody>
      </p:sp>
    </p:spTree>
    <p:extLst>
      <p:ext uri="{BB962C8B-B14F-4D97-AF65-F5344CB8AC3E}">
        <p14:creationId xmlns:p14="http://schemas.microsoft.com/office/powerpoint/2010/main" val="19246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Rose - Diapo Vide">
    <p:spTree>
      <p:nvGrpSpPr>
        <p:cNvPr id="1" name=""/>
        <p:cNvGrpSpPr/>
        <p:nvPr/>
      </p:nvGrpSpPr>
      <p:grpSpPr>
        <a:xfrm>
          <a:off x="0" y="0"/>
          <a:ext cx="0" cy="0"/>
          <a:chOff x="0" y="0"/>
          <a:chExt cx="0" cy="0"/>
        </a:xfrm>
      </p:grpSpPr>
      <p:sp>
        <p:nvSpPr>
          <p:cNvPr id="5" name="Espace réservé du titre 1">
            <a:extLst>
              <a:ext uri="{FF2B5EF4-FFF2-40B4-BE49-F238E27FC236}">
                <a16:creationId xmlns:a16="http://schemas.microsoft.com/office/drawing/2014/main" id="{8E8F13BC-3CD4-49CA-A8C3-1C450BD073EB}"/>
              </a:ext>
            </a:extLst>
          </p:cNvPr>
          <p:cNvSpPr>
            <a:spLocks noGrp="1"/>
          </p:cNvSpPr>
          <p:nvPr>
            <p:ph type="title"/>
          </p:nvPr>
        </p:nvSpPr>
        <p:spPr>
          <a:xfrm>
            <a:off x="3252158" y="704133"/>
            <a:ext cx="8626416" cy="701969"/>
          </a:xfrm>
          <a:prstGeom prst="rect">
            <a:avLst/>
          </a:prstGeom>
        </p:spPr>
        <p:txBody>
          <a:bodyPr rtlCol="0">
            <a:noAutofit/>
          </a:bodyPr>
          <a:lstStyle>
            <a:lvl1pPr>
              <a:defRPr lang="fr-FR" sz="5500" kern="1200" dirty="0" smtClean="0">
                <a:solidFill>
                  <a:srgbClr val="33A6B2"/>
                </a:solidFill>
                <a:latin typeface="Titillium"/>
                <a:ea typeface="+mj-ea"/>
                <a:cs typeface="+mj-cs"/>
              </a:defRPr>
            </a:lvl1pPr>
          </a:lstStyle>
          <a:p>
            <a:r>
              <a:rPr lang="fr-FR"/>
              <a:t>Modifiez le style du titre</a:t>
            </a:r>
            <a:endParaRPr lang="fr-FR" dirty="0"/>
          </a:p>
        </p:txBody>
      </p:sp>
      <p:sp>
        <p:nvSpPr>
          <p:cNvPr id="3" name="Espace réservé de la date 1">
            <a:extLst>
              <a:ext uri="{FF2B5EF4-FFF2-40B4-BE49-F238E27FC236}">
                <a16:creationId xmlns:a16="http://schemas.microsoft.com/office/drawing/2014/main" id="{63FF0C44-2484-44D1-85C4-B48028D488B1}"/>
              </a:ext>
            </a:extLst>
          </p:cNvPr>
          <p:cNvSpPr>
            <a:spLocks noGrp="1"/>
          </p:cNvSpPr>
          <p:nvPr>
            <p:ph type="dt" sz="half" idx="10"/>
          </p:nvPr>
        </p:nvSpPr>
        <p:spPr/>
        <p:txBody>
          <a:bodyPr/>
          <a:lstStyle>
            <a:lvl1pPr>
              <a:defRPr/>
            </a:lvl1pPr>
          </a:lstStyle>
          <a:p>
            <a:pPr>
              <a:defRPr/>
            </a:pPr>
            <a:endParaRPr lang="fr-FR"/>
          </a:p>
        </p:txBody>
      </p:sp>
      <p:sp>
        <p:nvSpPr>
          <p:cNvPr id="4" name="Espace réservé du pied de page 2">
            <a:extLst>
              <a:ext uri="{FF2B5EF4-FFF2-40B4-BE49-F238E27FC236}">
                <a16:creationId xmlns:a16="http://schemas.microsoft.com/office/drawing/2014/main" id="{BCD1B3FC-A3C0-4781-882D-E16BCBBB1ABB}"/>
              </a:ext>
            </a:extLst>
          </p:cNvPr>
          <p:cNvSpPr>
            <a:spLocks noGrp="1"/>
          </p:cNvSpPr>
          <p:nvPr>
            <p:ph type="ftr" sz="quarter" idx="11"/>
          </p:nvPr>
        </p:nvSpPr>
        <p:spPr/>
        <p:txBody>
          <a:bodyPr/>
          <a:lstStyle>
            <a:lvl1pPr>
              <a:defRPr/>
            </a:lvl1pPr>
          </a:lstStyle>
          <a:p>
            <a:pPr>
              <a:defRPr/>
            </a:pPr>
            <a:r>
              <a:rPr lang="fr-FR"/>
              <a:t>12 avril 2019</a:t>
            </a:r>
            <a:endParaRPr lang="fr-FR" dirty="0"/>
          </a:p>
        </p:txBody>
      </p:sp>
      <p:sp>
        <p:nvSpPr>
          <p:cNvPr id="6" name="Espace réservé du numéro de diapositive 3">
            <a:extLst>
              <a:ext uri="{FF2B5EF4-FFF2-40B4-BE49-F238E27FC236}">
                <a16:creationId xmlns:a16="http://schemas.microsoft.com/office/drawing/2014/main" id="{AB0B5DA3-C1C0-4733-AB22-A4A34DB12B5E}"/>
              </a:ext>
            </a:extLst>
          </p:cNvPr>
          <p:cNvSpPr>
            <a:spLocks noGrp="1"/>
          </p:cNvSpPr>
          <p:nvPr>
            <p:ph type="sldNum" sz="quarter" idx="12"/>
          </p:nvPr>
        </p:nvSpPr>
        <p:spPr/>
        <p:txBody>
          <a:bodyPr/>
          <a:lstStyle>
            <a:lvl1pPr>
              <a:defRPr smtClean="0">
                <a:solidFill>
                  <a:srgbClr val="D0E64B"/>
                </a:solidFill>
              </a:defRPr>
            </a:lvl1pPr>
          </a:lstStyle>
          <a:p>
            <a:pPr>
              <a:defRPr/>
            </a:pPr>
            <a:fld id="{29260D3F-96DF-45D0-AD99-7B77370DFDBC}" type="slidenum">
              <a:rPr lang="fr-FR"/>
              <a:pPr>
                <a:defRPr/>
              </a:pPr>
              <a:t>‹N°›</a:t>
            </a:fld>
            <a:endParaRPr lang="fr-FR" dirty="0"/>
          </a:p>
        </p:txBody>
      </p:sp>
    </p:spTree>
    <p:extLst>
      <p:ext uri="{BB962C8B-B14F-4D97-AF65-F5344CB8AC3E}">
        <p14:creationId xmlns:p14="http://schemas.microsoft.com/office/powerpoint/2010/main" val="389115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rritoire Numerique - Avec puce no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489880-1154-4B8C-B131-24693F001E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660BECD-F570-46BB-81E8-4CE1136747C3}"/>
              </a:ext>
            </a:extLst>
          </p:cNvPr>
          <p:cNvSpPr>
            <a:spLocks noGrp="1"/>
          </p:cNvSpPr>
          <p:nvPr>
            <p:ph idx="1"/>
          </p:nvPr>
        </p:nvSpPr>
        <p:spPr/>
        <p:txBody>
          <a:bodyPr/>
          <a:lstStyle>
            <a:lvl1pPr>
              <a:buClr>
                <a:srgbClr val="D0E64B"/>
              </a:buClr>
              <a:defRPr/>
            </a:lvl1pPr>
            <a:lvl2pPr>
              <a:buClr>
                <a:srgbClr val="33A6B2"/>
              </a:buClr>
              <a:defRPr/>
            </a:lvl2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B7E294F8-2835-4E2E-99A2-EE69E6493E2E}"/>
              </a:ext>
            </a:extLst>
          </p:cNvPr>
          <p:cNvSpPr>
            <a:spLocks noGrp="1"/>
          </p:cNvSpPr>
          <p:nvPr>
            <p:ph type="dt" sz="half" idx="10"/>
          </p:nvPr>
        </p:nvSpPr>
        <p:spPr/>
        <p:txBody>
          <a:bodyPr/>
          <a:lstStyle>
            <a:lvl1pPr>
              <a:defRPr/>
            </a:lvl1pPr>
          </a:lstStyle>
          <a:p>
            <a:pPr>
              <a:defRPr/>
            </a:pPr>
            <a:endParaRPr lang="fr-FR"/>
          </a:p>
        </p:txBody>
      </p:sp>
      <p:sp>
        <p:nvSpPr>
          <p:cNvPr id="5" name="Espace réservé du pied de page 4">
            <a:extLst>
              <a:ext uri="{FF2B5EF4-FFF2-40B4-BE49-F238E27FC236}">
                <a16:creationId xmlns:a16="http://schemas.microsoft.com/office/drawing/2014/main" id="{C1825059-916E-4EC8-9AB0-D8765E43942C}"/>
              </a:ext>
            </a:extLst>
          </p:cNvPr>
          <p:cNvSpPr>
            <a:spLocks noGrp="1"/>
          </p:cNvSpPr>
          <p:nvPr>
            <p:ph type="ftr" sz="quarter" idx="11"/>
          </p:nvPr>
        </p:nvSpPr>
        <p:spPr/>
        <p:txBody>
          <a:bodyPr/>
          <a:lstStyle>
            <a:lvl1pPr>
              <a:defRPr/>
            </a:lvl1pPr>
          </a:lstStyle>
          <a:p>
            <a:pPr>
              <a:defRPr/>
            </a:pPr>
            <a:r>
              <a:rPr lang="fr-FR"/>
              <a:t>12 avril 2019</a:t>
            </a:r>
            <a:endParaRPr lang="fr-FR" dirty="0"/>
          </a:p>
        </p:txBody>
      </p:sp>
      <p:sp>
        <p:nvSpPr>
          <p:cNvPr id="6" name="Espace réservé du numéro de diapositive 5">
            <a:extLst>
              <a:ext uri="{FF2B5EF4-FFF2-40B4-BE49-F238E27FC236}">
                <a16:creationId xmlns:a16="http://schemas.microsoft.com/office/drawing/2014/main" id="{E1BF401A-7A83-4942-8280-81F00A7B4B1D}"/>
              </a:ext>
            </a:extLst>
          </p:cNvPr>
          <p:cNvSpPr>
            <a:spLocks noGrp="1"/>
          </p:cNvSpPr>
          <p:nvPr>
            <p:ph type="sldNum" sz="quarter" idx="12"/>
          </p:nvPr>
        </p:nvSpPr>
        <p:spPr/>
        <p:txBody>
          <a:bodyPr/>
          <a:lstStyle>
            <a:lvl1pPr>
              <a:defRPr smtClean="0">
                <a:solidFill>
                  <a:srgbClr val="D0E64B"/>
                </a:solidFill>
              </a:defRPr>
            </a:lvl1pPr>
          </a:lstStyle>
          <a:p>
            <a:pPr>
              <a:defRPr/>
            </a:pPr>
            <a:fld id="{C323F367-35E8-4749-9BE5-BFCA311174AF}" type="slidenum">
              <a:rPr lang="fr-FR"/>
              <a:pPr>
                <a:defRPr/>
              </a:pPr>
              <a:t>‹N°›</a:t>
            </a:fld>
            <a:endParaRPr lang="fr-FR" dirty="0"/>
          </a:p>
        </p:txBody>
      </p:sp>
    </p:spTree>
    <p:extLst>
      <p:ext uri="{BB962C8B-B14F-4D97-AF65-F5344CB8AC3E}">
        <p14:creationId xmlns:p14="http://schemas.microsoft.com/office/powerpoint/2010/main" val="941493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en colonne - Avec puce no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9A9E6-A954-4630-9AC9-8D137B467F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CD23D7-72FC-4B1A-90B9-0EE6BAEAB85F}"/>
              </a:ext>
            </a:extLst>
          </p:cNvPr>
          <p:cNvSpPr>
            <a:spLocks noGrp="1"/>
          </p:cNvSpPr>
          <p:nvPr>
            <p:ph sz="half" idx="1"/>
          </p:nvPr>
        </p:nvSpPr>
        <p:spPr>
          <a:xfrm>
            <a:off x="313426" y="1825625"/>
            <a:ext cx="5706374"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7D094E8-827B-4897-A969-F251517A144C}"/>
              </a:ext>
            </a:extLst>
          </p:cNvPr>
          <p:cNvSpPr>
            <a:spLocks noGrp="1"/>
          </p:cNvSpPr>
          <p:nvPr>
            <p:ph sz="half" idx="2"/>
          </p:nvPr>
        </p:nvSpPr>
        <p:spPr>
          <a:xfrm>
            <a:off x="6172200" y="1825625"/>
            <a:ext cx="5706374"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4F0F582-8F0A-47C7-9FC4-B5E8A35543B9}"/>
              </a:ext>
            </a:extLst>
          </p:cNvPr>
          <p:cNvSpPr>
            <a:spLocks noGrp="1"/>
          </p:cNvSpPr>
          <p:nvPr>
            <p:ph type="dt" sz="half" idx="10"/>
          </p:nvPr>
        </p:nvSpPr>
        <p:spPr/>
        <p:txBody>
          <a:bodyPr/>
          <a:lstStyle>
            <a:lvl1pPr>
              <a:defRPr/>
            </a:lvl1pPr>
          </a:lstStyle>
          <a:p>
            <a:pPr>
              <a:defRPr/>
            </a:pPr>
            <a:endParaRPr lang="fr-FR"/>
          </a:p>
        </p:txBody>
      </p:sp>
      <p:sp>
        <p:nvSpPr>
          <p:cNvPr id="6" name="Espace réservé du pied de page 5">
            <a:extLst>
              <a:ext uri="{FF2B5EF4-FFF2-40B4-BE49-F238E27FC236}">
                <a16:creationId xmlns:a16="http://schemas.microsoft.com/office/drawing/2014/main" id="{AFD7719B-9651-491B-8035-2348A2E250FD}"/>
              </a:ext>
            </a:extLst>
          </p:cNvPr>
          <p:cNvSpPr>
            <a:spLocks noGrp="1"/>
          </p:cNvSpPr>
          <p:nvPr>
            <p:ph type="ftr" sz="quarter" idx="11"/>
          </p:nvPr>
        </p:nvSpPr>
        <p:spPr/>
        <p:txBody>
          <a:bodyPr/>
          <a:lstStyle>
            <a:lvl1pPr>
              <a:defRPr/>
            </a:lvl1pPr>
          </a:lstStyle>
          <a:p>
            <a:pPr>
              <a:defRPr/>
            </a:pPr>
            <a:r>
              <a:rPr lang="fr-FR"/>
              <a:t>12 avril 2019</a:t>
            </a:r>
            <a:endParaRPr lang="fr-FR" dirty="0"/>
          </a:p>
        </p:txBody>
      </p:sp>
      <p:sp>
        <p:nvSpPr>
          <p:cNvPr id="7" name="Espace réservé du numéro de diapositive 6">
            <a:extLst>
              <a:ext uri="{FF2B5EF4-FFF2-40B4-BE49-F238E27FC236}">
                <a16:creationId xmlns:a16="http://schemas.microsoft.com/office/drawing/2014/main" id="{9642E9AA-9401-4921-BA63-AC81EFBA3FA7}"/>
              </a:ext>
            </a:extLst>
          </p:cNvPr>
          <p:cNvSpPr>
            <a:spLocks noGrp="1"/>
          </p:cNvSpPr>
          <p:nvPr>
            <p:ph type="sldNum" sz="quarter" idx="12"/>
          </p:nvPr>
        </p:nvSpPr>
        <p:spPr/>
        <p:txBody>
          <a:bodyPr/>
          <a:lstStyle>
            <a:lvl1pPr>
              <a:defRPr smtClean="0">
                <a:solidFill>
                  <a:srgbClr val="D0E64B"/>
                </a:solidFill>
              </a:defRPr>
            </a:lvl1pPr>
          </a:lstStyle>
          <a:p>
            <a:pPr>
              <a:defRPr/>
            </a:pPr>
            <a:fld id="{390EC08B-376B-48DD-89AE-F36614EF0E7A}" type="slidenum">
              <a:rPr lang="fr-FR"/>
              <a:pPr>
                <a:defRPr/>
              </a:pPr>
              <a:t>‹N°›</a:t>
            </a:fld>
            <a:endParaRPr lang="fr-FR" dirty="0"/>
          </a:p>
        </p:txBody>
      </p:sp>
    </p:spTree>
    <p:extLst>
      <p:ext uri="{BB962C8B-B14F-4D97-AF65-F5344CB8AC3E}">
        <p14:creationId xmlns:p14="http://schemas.microsoft.com/office/powerpoint/2010/main" val="253615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93F1879-1CF9-4A6F-A5D6-2C9AE1C2BCFA}"/>
              </a:ext>
            </a:extLst>
          </p:cNvPr>
          <p:cNvSpPr>
            <a:spLocks noGrp="1"/>
          </p:cNvSpPr>
          <p:nvPr>
            <p:ph type="body" idx="1"/>
          </p:nvPr>
        </p:nvSpPr>
        <p:spPr>
          <a:xfrm>
            <a:off x="291202" y="1681163"/>
            <a:ext cx="57063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F78AEFFB-513C-4ABF-9680-99B657A89FFA}"/>
              </a:ext>
            </a:extLst>
          </p:cNvPr>
          <p:cNvSpPr>
            <a:spLocks noGrp="1"/>
          </p:cNvSpPr>
          <p:nvPr>
            <p:ph sz="half" idx="2"/>
          </p:nvPr>
        </p:nvSpPr>
        <p:spPr>
          <a:xfrm>
            <a:off x="291202" y="2505075"/>
            <a:ext cx="5706374"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Espace réservé du texte 4">
            <a:extLst>
              <a:ext uri="{FF2B5EF4-FFF2-40B4-BE49-F238E27FC236}">
                <a16:creationId xmlns:a16="http://schemas.microsoft.com/office/drawing/2014/main" id="{EB286CB7-69F4-486E-A076-EC60A090F37E}"/>
              </a:ext>
            </a:extLst>
          </p:cNvPr>
          <p:cNvSpPr>
            <a:spLocks noGrp="1"/>
          </p:cNvSpPr>
          <p:nvPr>
            <p:ph type="body" sz="quarter" idx="3"/>
          </p:nvPr>
        </p:nvSpPr>
        <p:spPr>
          <a:xfrm>
            <a:off x="6172199" y="1681163"/>
            <a:ext cx="570637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A246FD6-E5B2-487B-BC6D-4CC0844FB9EF}"/>
              </a:ext>
            </a:extLst>
          </p:cNvPr>
          <p:cNvSpPr>
            <a:spLocks noGrp="1"/>
          </p:cNvSpPr>
          <p:nvPr>
            <p:ph sz="quarter" idx="4"/>
          </p:nvPr>
        </p:nvSpPr>
        <p:spPr>
          <a:xfrm>
            <a:off x="6172200" y="2505075"/>
            <a:ext cx="5706374"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titre 1">
            <a:extLst>
              <a:ext uri="{FF2B5EF4-FFF2-40B4-BE49-F238E27FC236}">
                <a16:creationId xmlns:a16="http://schemas.microsoft.com/office/drawing/2014/main" id="{4EC9B980-9F70-4FC8-BFC1-EFB142A4EEBD}"/>
              </a:ext>
            </a:extLst>
          </p:cNvPr>
          <p:cNvSpPr>
            <a:spLocks noGrp="1"/>
          </p:cNvSpPr>
          <p:nvPr>
            <p:ph type="title"/>
          </p:nvPr>
        </p:nvSpPr>
        <p:spPr>
          <a:xfrm>
            <a:off x="3252158" y="704133"/>
            <a:ext cx="8626416" cy="701969"/>
          </a:xfrm>
          <a:prstGeom prst="rect">
            <a:avLst/>
          </a:prstGeom>
        </p:spPr>
        <p:txBody>
          <a:bodyPr rtlCol="0">
            <a:normAutofit/>
          </a:bodyPr>
          <a:lstStyle/>
          <a:p>
            <a:r>
              <a:rPr lang="fr-FR"/>
              <a:t>Modifiez le style du titre</a:t>
            </a:r>
            <a:endParaRPr lang="fr-FR" dirty="0"/>
          </a:p>
        </p:txBody>
      </p:sp>
      <p:sp>
        <p:nvSpPr>
          <p:cNvPr id="7" name="Espace réservé de la date 6">
            <a:extLst>
              <a:ext uri="{FF2B5EF4-FFF2-40B4-BE49-F238E27FC236}">
                <a16:creationId xmlns:a16="http://schemas.microsoft.com/office/drawing/2014/main" id="{7F75359B-88EA-4F7D-AC75-7691B32C3BB8}"/>
              </a:ext>
            </a:extLst>
          </p:cNvPr>
          <p:cNvSpPr>
            <a:spLocks noGrp="1"/>
          </p:cNvSpPr>
          <p:nvPr>
            <p:ph type="dt" sz="half" idx="10"/>
          </p:nvPr>
        </p:nvSpPr>
        <p:spPr/>
        <p:txBody>
          <a:bodyPr/>
          <a:lstStyle>
            <a:lvl1pPr>
              <a:defRPr/>
            </a:lvl1pPr>
          </a:lstStyle>
          <a:p>
            <a:endParaRPr lang="en-US"/>
          </a:p>
        </p:txBody>
      </p:sp>
      <p:sp>
        <p:nvSpPr>
          <p:cNvPr id="8" name="Espace réservé du pied de page 7">
            <a:extLst>
              <a:ext uri="{FF2B5EF4-FFF2-40B4-BE49-F238E27FC236}">
                <a16:creationId xmlns:a16="http://schemas.microsoft.com/office/drawing/2014/main" id="{77D3D7D1-38CA-41F4-A6DC-A31D45954143}"/>
              </a:ext>
            </a:extLst>
          </p:cNvPr>
          <p:cNvSpPr>
            <a:spLocks noGrp="1"/>
          </p:cNvSpPr>
          <p:nvPr>
            <p:ph type="ftr" sz="quarter" idx="11"/>
          </p:nvPr>
        </p:nvSpPr>
        <p:spPr/>
        <p:txBody>
          <a:bodyPr/>
          <a:lstStyle>
            <a:lvl1pPr>
              <a:defRPr/>
            </a:lvl1pPr>
          </a:lstStyle>
          <a:p>
            <a:pPr>
              <a:defRPr/>
            </a:pPr>
            <a:r>
              <a:rPr lang="fr-FR"/>
              <a:t>12 avril 2019</a:t>
            </a:r>
            <a:endParaRPr lang="fr-FR" dirty="0"/>
          </a:p>
        </p:txBody>
      </p:sp>
      <p:sp>
        <p:nvSpPr>
          <p:cNvPr id="9" name="Espace réservé du numéro de diapositive 8">
            <a:extLst>
              <a:ext uri="{FF2B5EF4-FFF2-40B4-BE49-F238E27FC236}">
                <a16:creationId xmlns:a16="http://schemas.microsoft.com/office/drawing/2014/main" id="{84AFA4B9-9F88-4B76-9F48-80E277369209}"/>
              </a:ext>
            </a:extLst>
          </p:cNvPr>
          <p:cNvSpPr>
            <a:spLocks noGrp="1"/>
          </p:cNvSpPr>
          <p:nvPr>
            <p:ph type="sldNum" sz="quarter" idx="12"/>
          </p:nvPr>
        </p:nvSpPr>
        <p:spPr/>
        <p:txBody>
          <a:bodyPr/>
          <a:lstStyle>
            <a:lvl1pPr>
              <a:defRPr smtClean="0">
                <a:solidFill>
                  <a:srgbClr val="D0E64B"/>
                </a:solidFill>
              </a:defRPr>
            </a:lvl1pPr>
          </a:lstStyle>
          <a:p>
            <a:fld id="{78575684-6ED7-401B-A445-4E0EDECB682D}" type="slidenum">
              <a:rPr lang="fr-FR" smtClean="0"/>
              <a:pPr/>
              <a:t>‹N°›</a:t>
            </a:fld>
            <a:endParaRPr lang="fr-FR"/>
          </a:p>
        </p:txBody>
      </p:sp>
    </p:spTree>
    <p:extLst>
      <p:ext uri="{BB962C8B-B14F-4D97-AF65-F5344CB8AC3E}">
        <p14:creationId xmlns:p14="http://schemas.microsoft.com/office/powerpoint/2010/main" val="98252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57B367C-1CB0-4937-BE19-DDFC34E9060B}"/>
              </a:ext>
            </a:extLst>
          </p:cNvPr>
          <p:cNvSpPr>
            <a:spLocks noGrp="1"/>
          </p:cNvSpPr>
          <p:nvPr>
            <p:ph idx="1"/>
          </p:nvPr>
        </p:nvSpPr>
        <p:spPr>
          <a:xfrm>
            <a:off x="5183188" y="1809750"/>
            <a:ext cx="6695386" cy="4051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a:extLst>
              <a:ext uri="{FF2B5EF4-FFF2-40B4-BE49-F238E27FC236}">
                <a16:creationId xmlns:a16="http://schemas.microsoft.com/office/drawing/2014/main" id="{0BEADCB4-EDDE-44AE-8630-4E947CB947BB}"/>
              </a:ext>
            </a:extLst>
          </p:cNvPr>
          <p:cNvSpPr>
            <a:spLocks noGrp="1"/>
          </p:cNvSpPr>
          <p:nvPr>
            <p:ph type="body" sz="half" idx="2"/>
          </p:nvPr>
        </p:nvSpPr>
        <p:spPr>
          <a:xfrm>
            <a:off x="313426" y="1809750"/>
            <a:ext cx="4458599" cy="40592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Espace réservé du titre 1">
            <a:extLst>
              <a:ext uri="{FF2B5EF4-FFF2-40B4-BE49-F238E27FC236}">
                <a16:creationId xmlns:a16="http://schemas.microsoft.com/office/drawing/2014/main" id="{FBF50915-919A-4D59-9D2F-901974203812}"/>
              </a:ext>
            </a:extLst>
          </p:cNvPr>
          <p:cNvSpPr>
            <a:spLocks noGrp="1"/>
          </p:cNvSpPr>
          <p:nvPr>
            <p:ph type="title"/>
          </p:nvPr>
        </p:nvSpPr>
        <p:spPr>
          <a:xfrm>
            <a:off x="3252158" y="704133"/>
            <a:ext cx="8626416" cy="701969"/>
          </a:xfrm>
          <a:prstGeom prst="rect">
            <a:avLst/>
          </a:prstGeom>
        </p:spPr>
        <p:txBody>
          <a:bodyPr rtlCol="0">
            <a:normAutofit/>
          </a:body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1D1668E5-CD03-44A4-841C-56D18DAEEDEC}"/>
              </a:ext>
            </a:extLst>
          </p:cNvPr>
          <p:cNvSpPr>
            <a:spLocks noGrp="1"/>
          </p:cNvSpPr>
          <p:nvPr>
            <p:ph type="dt" sz="half" idx="10"/>
          </p:nvPr>
        </p:nvSpPr>
        <p:spPr/>
        <p:txBody>
          <a:bodyPr/>
          <a:lstStyle>
            <a:lvl1pPr>
              <a:defRPr/>
            </a:lvl1pPr>
          </a:lstStyle>
          <a:p>
            <a:endParaRPr lang="en-US"/>
          </a:p>
        </p:txBody>
      </p:sp>
      <p:sp>
        <p:nvSpPr>
          <p:cNvPr id="6" name="Espace réservé du pied de page 5">
            <a:extLst>
              <a:ext uri="{FF2B5EF4-FFF2-40B4-BE49-F238E27FC236}">
                <a16:creationId xmlns:a16="http://schemas.microsoft.com/office/drawing/2014/main" id="{1827F565-D6CB-44FC-899B-C3E6C536D40C}"/>
              </a:ext>
            </a:extLst>
          </p:cNvPr>
          <p:cNvSpPr>
            <a:spLocks noGrp="1"/>
          </p:cNvSpPr>
          <p:nvPr>
            <p:ph type="ftr" sz="quarter" idx="11"/>
          </p:nvPr>
        </p:nvSpPr>
        <p:spPr/>
        <p:txBody>
          <a:bodyPr/>
          <a:lstStyle>
            <a:lvl1pPr>
              <a:defRPr/>
            </a:lvl1pPr>
          </a:lstStyle>
          <a:p>
            <a:pPr>
              <a:defRPr/>
            </a:pPr>
            <a:r>
              <a:rPr lang="fr-FR"/>
              <a:t>12 avril 2019</a:t>
            </a:r>
          </a:p>
        </p:txBody>
      </p:sp>
      <p:sp>
        <p:nvSpPr>
          <p:cNvPr id="7" name="Espace réservé du numéro de diapositive 6">
            <a:extLst>
              <a:ext uri="{FF2B5EF4-FFF2-40B4-BE49-F238E27FC236}">
                <a16:creationId xmlns:a16="http://schemas.microsoft.com/office/drawing/2014/main" id="{41CDBCC3-D1EB-48DC-9BA8-C9A1B9A1D607}"/>
              </a:ext>
            </a:extLst>
          </p:cNvPr>
          <p:cNvSpPr>
            <a:spLocks noGrp="1"/>
          </p:cNvSpPr>
          <p:nvPr>
            <p:ph type="sldNum" sz="quarter" idx="12"/>
          </p:nvPr>
        </p:nvSpPr>
        <p:spPr/>
        <p:txBody>
          <a:bodyPr/>
          <a:lstStyle>
            <a:lvl1pPr>
              <a:defRPr smtClean="0">
                <a:solidFill>
                  <a:srgbClr val="D0E64B"/>
                </a:solidFill>
              </a:defRPr>
            </a:lvl1pPr>
          </a:lstStyle>
          <a:p>
            <a:fld id="{78575684-6ED7-401B-A445-4E0EDECB682D}" type="slidenum">
              <a:rPr lang="fr-FR" smtClean="0"/>
              <a:pPr/>
              <a:t>‹N°›</a:t>
            </a:fld>
            <a:endParaRPr lang="fr-FR"/>
          </a:p>
        </p:txBody>
      </p:sp>
    </p:spTree>
    <p:extLst>
      <p:ext uri="{BB962C8B-B14F-4D97-AF65-F5344CB8AC3E}">
        <p14:creationId xmlns:p14="http://schemas.microsoft.com/office/powerpoint/2010/main" val="799803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9A9770DF-0B4C-4799-B9AA-FF5C31144340}"/>
              </a:ext>
            </a:extLst>
          </p:cNvPr>
          <p:cNvSpPr>
            <a:spLocks noGrp="1"/>
          </p:cNvSpPr>
          <p:nvPr>
            <p:ph type="pic" idx="1"/>
          </p:nvPr>
        </p:nvSpPr>
        <p:spPr>
          <a:xfrm>
            <a:off x="5183188" y="1809750"/>
            <a:ext cx="6695386" cy="40513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a:extLst>
              <a:ext uri="{FF2B5EF4-FFF2-40B4-BE49-F238E27FC236}">
                <a16:creationId xmlns:a16="http://schemas.microsoft.com/office/drawing/2014/main" id="{2BDB140C-8B2B-4BD4-B8C1-099A56E5AFEE}"/>
              </a:ext>
            </a:extLst>
          </p:cNvPr>
          <p:cNvSpPr>
            <a:spLocks noGrp="1"/>
          </p:cNvSpPr>
          <p:nvPr>
            <p:ph type="body" sz="half" idx="2"/>
          </p:nvPr>
        </p:nvSpPr>
        <p:spPr>
          <a:xfrm>
            <a:off x="313426" y="1809750"/>
            <a:ext cx="4458599" cy="40592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8" name="Espace réservé du titre 1">
            <a:extLst>
              <a:ext uri="{FF2B5EF4-FFF2-40B4-BE49-F238E27FC236}">
                <a16:creationId xmlns:a16="http://schemas.microsoft.com/office/drawing/2014/main" id="{ABCCCCEA-EA47-4A83-8E7F-9B9A741686F3}"/>
              </a:ext>
            </a:extLst>
          </p:cNvPr>
          <p:cNvSpPr>
            <a:spLocks noGrp="1"/>
          </p:cNvSpPr>
          <p:nvPr>
            <p:ph type="title"/>
          </p:nvPr>
        </p:nvSpPr>
        <p:spPr>
          <a:xfrm>
            <a:off x="3252158" y="704133"/>
            <a:ext cx="8626416" cy="701969"/>
          </a:xfrm>
          <a:prstGeom prst="rect">
            <a:avLst/>
          </a:prstGeom>
        </p:spPr>
        <p:txBody>
          <a:bodyPr rtlCol="0">
            <a:normAutofit/>
          </a:bodyPr>
          <a:lstStyle/>
          <a:p>
            <a:r>
              <a:rPr lang="fr-FR"/>
              <a:t>Modifiez le style du titre</a:t>
            </a:r>
            <a:endParaRPr lang="fr-FR" dirty="0"/>
          </a:p>
        </p:txBody>
      </p:sp>
      <p:sp>
        <p:nvSpPr>
          <p:cNvPr id="5" name="Espace réservé de la date 4">
            <a:extLst>
              <a:ext uri="{FF2B5EF4-FFF2-40B4-BE49-F238E27FC236}">
                <a16:creationId xmlns:a16="http://schemas.microsoft.com/office/drawing/2014/main" id="{D150654C-A3C1-40BD-98C5-CE17F8AA0992}"/>
              </a:ext>
            </a:extLst>
          </p:cNvPr>
          <p:cNvSpPr>
            <a:spLocks noGrp="1"/>
          </p:cNvSpPr>
          <p:nvPr>
            <p:ph type="dt" sz="half" idx="10"/>
          </p:nvPr>
        </p:nvSpPr>
        <p:spPr/>
        <p:txBody>
          <a:bodyPr/>
          <a:lstStyle>
            <a:lvl1pPr>
              <a:defRPr/>
            </a:lvl1pPr>
          </a:lstStyle>
          <a:p>
            <a:endParaRPr lang="en-US"/>
          </a:p>
        </p:txBody>
      </p:sp>
      <p:sp>
        <p:nvSpPr>
          <p:cNvPr id="6" name="Espace réservé du pied de page 5">
            <a:extLst>
              <a:ext uri="{FF2B5EF4-FFF2-40B4-BE49-F238E27FC236}">
                <a16:creationId xmlns:a16="http://schemas.microsoft.com/office/drawing/2014/main" id="{7DBC4678-7034-4AF0-B0EC-CDB5F46151DF}"/>
              </a:ext>
            </a:extLst>
          </p:cNvPr>
          <p:cNvSpPr>
            <a:spLocks noGrp="1"/>
          </p:cNvSpPr>
          <p:nvPr>
            <p:ph type="ftr" sz="quarter" idx="11"/>
          </p:nvPr>
        </p:nvSpPr>
        <p:spPr/>
        <p:txBody>
          <a:bodyPr/>
          <a:lstStyle>
            <a:lvl1pPr>
              <a:defRPr/>
            </a:lvl1pPr>
          </a:lstStyle>
          <a:p>
            <a:pPr>
              <a:defRPr/>
            </a:pPr>
            <a:r>
              <a:rPr lang="fr-FR"/>
              <a:t>12 avril 2019</a:t>
            </a:r>
            <a:endParaRPr lang="fr-FR" dirty="0"/>
          </a:p>
        </p:txBody>
      </p:sp>
      <p:sp>
        <p:nvSpPr>
          <p:cNvPr id="7" name="Espace réservé du numéro de diapositive 6">
            <a:extLst>
              <a:ext uri="{FF2B5EF4-FFF2-40B4-BE49-F238E27FC236}">
                <a16:creationId xmlns:a16="http://schemas.microsoft.com/office/drawing/2014/main" id="{0835DABB-4E32-4827-AF9C-C728CBC5FB11}"/>
              </a:ext>
            </a:extLst>
          </p:cNvPr>
          <p:cNvSpPr>
            <a:spLocks noGrp="1"/>
          </p:cNvSpPr>
          <p:nvPr>
            <p:ph type="sldNum" sz="quarter" idx="12"/>
          </p:nvPr>
        </p:nvSpPr>
        <p:spPr/>
        <p:txBody>
          <a:bodyPr/>
          <a:lstStyle>
            <a:lvl1pPr>
              <a:defRPr smtClean="0">
                <a:solidFill>
                  <a:srgbClr val="D0E64B"/>
                </a:solidFill>
              </a:defRPr>
            </a:lvl1pPr>
          </a:lstStyle>
          <a:p>
            <a:fld id="{78575684-6ED7-401B-A445-4E0EDECB682D}" type="slidenum">
              <a:rPr lang="fr-FR" smtClean="0"/>
              <a:pPr/>
              <a:t>‹N°›</a:t>
            </a:fld>
            <a:endParaRPr lang="fr-FR"/>
          </a:p>
        </p:txBody>
      </p:sp>
    </p:spTree>
    <p:extLst>
      <p:ext uri="{BB962C8B-B14F-4D97-AF65-F5344CB8AC3E}">
        <p14:creationId xmlns:p14="http://schemas.microsoft.com/office/powerpoint/2010/main" val="70185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4A798C-5AAD-46D7-B0AD-D8A1F8ECBA1D}"/>
              </a:ext>
            </a:extLst>
          </p:cNvPr>
          <p:cNvSpPr/>
          <p:nvPr/>
        </p:nvSpPr>
        <p:spPr>
          <a:xfrm>
            <a:off x="0" y="6232525"/>
            <a:ext cx="12192000" cy="649288"/>
          </a:xfrm>
          <a:prstGeom prst="rect">
            <a:avLst/>
          </a:prstGeom>
          <a:solidFill>
            <a:srgbClr val="DCE1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dirty="0"/>
          </a:p>
        </p:txBody>
      </p:sp>
      <p:sp>
        <p:nvSpPr>
          <p:cNvPr id="1027" name="Espace réservé du titre 1">
            <a:extLst>
              <a:ext uri="{FF2B5EF4-FFF2-40B4-BE49-F238E27FC236}">
                <a16:creationId xmlns:a16="http://schemas.microsoft.com/office/drawing/2014/main" id="{37D2DF81-09AB-48D3-8445-4477E2AADFC3}"/>
              </a:ext>
            </a:extLst>
          </p:cNvPr>
          <p:cNvSpPr>
            <a:spLocks noGrp="1" noChangeArrowheads="1"/>
          </p:cNvSpPr>
          <p:nvPr>
            <p:ph type="title"/>
          </p:nvPr>
        </p:nvSpPr>
        <p:spPr bwMode="auto">
          <a:xfrm>
            <a:off x="3252788" y="704850"/>
            <a:ext cx="8626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8" name="Espace réservé du texte 2">
            <a:extLst>
              <a:ext uri="{FF2B5EF4-FFF2-40B4-BE49-F238E27FC236}">
                <a16:creationId xmlns:a16="http://schemas.microsoft.com/office/drawing/2014/main" id="{B5FFBC6C-0009-4E0A-A782-2C6031B676FA}"/>
              </a:ext>
            </a:extLst>
          </p:cNvPr>
          <p:cNvSpPr>
            <a:spLocks noGrp="1" noChangeArrowheads="1"/>
          </p:cNvSpPr>
          <p:nvPr>
            <p:ph type="body" idx="1"/>
          </p:nvPr>
        </p:nvSpPr>
        <p:spPr bwMode="auto">
          <a:xfrm>
            <a:off x="342900" y="1825625"/>
            <a:ext cx="115363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dirty="0"/>
              <a:t>Modifier les styles du texte du masque</a:t>
            </a:r>
          </a:p>
          <a:p>
            <a:pPr lvl="1"/>
            <a:r>
              <a:rPr lang="fr-FR" altLang="fr-FR" dirty="0"/>
              <a:t>Deuxième niveau</a:t>
            </a:r>
          </a:p>
          <a:p>
            <a:pPr lvl="2"/>
            <a:r>
              <a:rPr lang="fr-FR" altLang="fr-FR" dirty="0"/>
              <a:t>Troisième niveau</a:t>
            </a:r>
          </a:p>
          <a:p>
            <a:pPr lvl="3"/>
            <a:r>
              <a:rPr lang="fr-FR" altLang="fr-FR" dirty="0"/>
              <a:t>Quatrième niveau</a:t>
            </a:r>
          </a:p>
          <a:p>
            <a:pPr lvl="4"/>
            <a:r>
              <a:rPr lang="fr-FR" altLang="fr-FR" dirty="0"/>
              <a:t>Cinquième niveau</a:t>
            </a:r>
          </a:p>
        </p:txBody>
      </p:sp>
      <p:sp>
        <p:nvSpPr>
          <p:cNvPr id="4" name="Espace réservé de la date 3">
            <a:extLst>
              <a:ext uri="{FF2B5EF4-FFF2-40B4-BE49-F238E27FC236}">
                <a16:creationId xmlns:a16="http://schemas.microsoft.com/office/drawing/2014/main" id="{CDE11AA3-4488-4627-A1DD-815C0B929F22}"/>
              </a:ext>
            </a:extLst>
          </p:cNvPr>
          <p:cNvSpPr>
            <a:spLocks noGrp="1"/>
          </p:cNvSpPr>
          <p:nvPr>
            <p:ph type="dt" sz="half" idx="2"/>
          </p:nvPr>
        </p:nvSpPr>
        <p:spPr>
          <a:xfrm>
            <a:off x="10277475" y="6345238"/>
            <a:ext cx="1076325"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Titillium" panose="00000500000000000000" pitchFamily="50" charset="0"/>
              </a:defRPr>
            </a:lvl1pPr>
          </a:lstStyle>
          <a:p>
            <a:pPr>
              <a:defRPr/>
            </a:pPr>
            <a:endParaRPr lang="fr-FR" dirty="0"/>
          </a:p>
        </p:txBody>
      </p:sp>
      <p:sp>
        <p:nvSpPr>
          <p:cNvPr id="5" name="Espace réservé du pied de page 4">
            <a:extLst>
              <a:ext uri="{FF2B5EF4-FFF2-40B4-BE49-F238E27FC236}">
                <a16:creationId xmlns:a16="http://schemas.microsoft.com/office/drawing/2014/main" id="{B838B1DF-5AB3-4B54-90FB-85F824F10FAF}"/>
              </a:ext>
            </a:extLst>
          </p:cNvPr>
          <p:cNvSpPr>
            <a:spLocks noGrp="1"/>
          </p:cNvSpPr>
          <p:nvPr>
            <p:ph type="ftr" sz="quarter" idx="3"/>
          </p:nvPr>
        </p:nvSpPr>
        <p:spPr>
          <a:xfrm>
            <a:off x="690114" y="6356350"/>
            <a:ext cx="9365112"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Titillium" panose="00000500000000000000" pitchFamily="50" charset="0"/>
              </a:defRPr>
            </a:lvl1pPr>
          </a:lstStyle>
          <a:p>
            <a:pPr>
              <a:defRPr/>
            </a:pPr>
            <a:r>
              <a:rPr lang="fr-FR"/>
              <a:t>12 avril 2019</a:t>
            </a:r>
            <a:endParaRPr lang="fr-FR" dirty="0"/>
          </a:p>
        </p:txBody>
      </p:sp>
      <p:sp>
        <p:nvSpPr>
          <p:cNvPr id="10" name="Rectangle 9">
            <a:extLst>
              <a:ext uri="{FF2B5EF4-FFF2-40B4-BE49-F238E27FC236}">
                <a16:creationId xmlns:a16="http://schemas.microsoft.com/office/drawing/2014/main" id="{D1992583-2AB7-4519-9BD4-7175298BCB9C}"/>
              </a:ext>
            </a:extLst>
          </p:cNvPr>
          <p:cNvSpPr/>
          <p:nvPr/>
        </p:nvSpPr>
        <p:spPr>
          <a:xfrm>
            <a:off x="11544300" y="6219825"/>
            <a:ext cx="647700" cy="638175"/>
          </a:xfrm>
          <a:prstGeom prst="rect">
            <a:avLst/>
          </a:prstGeom>
          <a:solidFill>
            <a:srgbClr val="33A6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6" name="Espace réservé du numéro de diapositive 5">
            <a:extLst>
              <a:ext uri="{FF2B5EF4-FFF2-40B4-BE49-F238E27FC236}">
                <a16:creationId xmlns:a16="http://schemas.microsoft.com/office/drawing/2014/main" id="{C2ED5449-E75F-4228-BC2A-DFACEAE3A4D8}"/>
              </a:ext>
            </a:extLst>
          </p:cNvPr>
          <p:cNvSpPr>
            <a:spLocks noGrp="1"/>
          </p:cNvSpPr>
          <p:nvPr>
            <p:ph type="sldNum" sz="quarter" idx="4"/>
          </p:nvPr>
        </p:nvSpPr>
        <p:spPr>
          <a:xfrm>
            <a:off x="11544300" y="6345238"/>
            <a:ext cx="6477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rgbClr val="D0E64B"/>
                </a:solidFill>
                <a:latin typeface="Titillium" panose="00000500000000000000" pitchFamily="50" charset="0"/>
              </a:defRPr>
            </a:lvl1pPr>
          </a:lstStyle>
          <a:p>
            <a:pPr>
              <a:defRPr/>
            </a:pPr>
            <a:fld id="{F0D29F57-EFBC-4698-B6F3-5B0B9D2499D8}" type="slidenum">
              <a:rPr lang="fr-FR" smtClean="0"/>
              <a:pPr>
                <a:defRPr/>
              </a:pPr>
              <a:t>‹N°›</a:t>
            </a:fld>
            <a:endParaRPr lang="fr-FR" dirty="0"/>
          </a:p>
        </p:txBody>
      </p:sp>
      <p:pic>
        <p:nvPicPr>
          <p:cNvPr id="1033" name="Image 13" descr="Une image contenant graphiques vectoriels&#10;&#10;Description générée avec un niveau de confiance très élevé">
            <a:extLst>
              <a:ext uri="{FF2B5EF4-FFF2-40B4-BE49-F238E27FC236}">
                <a16:creationId xmlns:a16="http://schemas.microsoft.com/office/drawing/2014/main" id="{FD97A21A-2572-48AF-94FA-0FF5EA6B929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32797" t="69592"/>
          <a:stretch>
            <a:fillRect/>
          </a:stretch>
        </p:blipFill>
        <p:spPr bwMode="auto">
          <a:xfrm>
            <a:off x="0" y="0"/>
            <a:ext cx="39560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Image 16" descr="Une image contenant clipart&#10;&#10;Description générée avec un niveau de confiance élevé">
            <a:extLst>
              <a:ext uri="{FF2B5EF4-FFF2-40B4-BE49-F238E27FC236}">
                <a16:creationId xmlns:a16="http://schemas.microsoft.com/office/drawing/2014/main" id="{E83A5665-929E-4EE1-873A-35D22EDFF3D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447338" y="87313"/>
            <a:ext cx="1636712"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1">
            <a:extLst>
              <a:ext uri="{FF2B5EF4-FFF2-40B4-BE49-F238E27FC236}">
                <a16:creationId xmlns:a16="http://schemas.microsoft.com/office/drawing/2014/main" id="{83420A36-000D-4F7E-8462-D6BFB1511A51}"/>
              </a:ext>
            </a:extLst>
          </p:cNvPr>
          <p:cNvPicPr>
            <a:picLocks noChangeAspect="1"/>
          </p:cNvPicPr>
          <p:nvPr/>
        </p:nvPicPr>
        <p:blipFill>
          <a:blip r:embed="rId16"/>
          <a:stretch>
            <a:fillRect/>
          </a:stretch>
        </p:blipFill>
        <p:spPr>
          <a:xfrm>
            <a:off x="159530" y="6337972"/>
            <a:ext cx="467410" cy="432000"/>
          </a:xfrm>
          <a:prstGeom prst="rect">
            <a:avLst/>
          </a:prstGeom>
        </p:spPr>
      </p:pic>
    </p:spTree>
    <p:extLst>
      <p:ext uri="{BB962C8B-B14F-4D97-AF65-F5344CB8AC3E}">
        <p14:creationId xmlns:p14="http://schemas.microsoft.com/office/powerpoint/2010/main" val="23518327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664" r:id="rId12"/>
  </p:sldLayoutIdLst>
  <p:hf hdr="0" dt="0"/>
  <p:txStyles>
    <p:titleStyle>
      <a:lvl1pPr algn="l" rtl="0" eaLnBrk="1" fontAlgn="base" hangingPunct="1">
        <a:lnSpc>
          <a:spcPct val="90000"/>
        </a:lnSpc>
        <a:spcBef>
          <a:spcPct val="0"/>
        </a:spcBef>
        <a:spcAft>
          <a:spcPct val="0"/>
        </a:spcAft>
        <a:defRPr lang="fr-FR" sz="5500" kern="1200" dirty="0">
          <a:solidFill>
            <a:srgbClr val="7F7F7F"/>
          </a:solidFill>
          <a:latin typeface="Titillium"/>
          <a:ea typeface="+mj-ea"/>
          <a:cs typeface="+mj-cs"/>
        </a:defRPr>
      </a:lvl1pPr>
      <a:lvl2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2pPr>
      <a:lvl3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3pPr>
      <a:lvl4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4pPr>
      <a:lvl5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5pPr>
      <a:lvl6pPr marL="4572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6pPr>
      <a:lvl7pPr marL="9144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7pPr>
      <a:lvl8pPr marL="13716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8pPr>
      <a:lvl9pPr marL="18288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lang="fr-FR" sz="2800" kern="1200" dirty="0">
          <a:solidFill>
            <a:schemeClr val="tx1"/>
          </a:solidFill>
          <a:latin typeface="Titillium"/>
          <a:ea typeface="+mj-ea"/>
          <a:cs typeface="+mj-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Titillium" panose="00000500000000000000" pitchFamily="50"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Titillium" panose="00000500000000000000" pitchFamily="50"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itillium" panose="00000500000000000000" pitchFamily="50"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Titillium"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ww.legifrance.gouv.fr/affichCode.do;jsessionid=096292725B430232F86D657812273EB5.tplgfr36s_3?idSectionTA=LEGISCTA000006136388&amp;cidTexte=LEGITEXT000006070721&amp;dateTexte=2019040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0721&amp;idArticle=LEGIARTI000006443523&amp;dateTexte=&amp;categorieLien=cid" TargetMode="External"/><Relationship Id="rId2" Type="http://schemas.openxmlformats.org/officeDocument/2006/relationships/hyperlink" Target="https://www.legifrance.gouv.fr/affichCodeArticle.do?cidTexte=LEGITEXT000006070721&amp;idArticle=LEGIARTI000006443502&amp;dateTexte=&amp;categorieLien=cid" TargetMode="External"/><Relationship Id="rId1" Type="http://schemas.openxmlformats.org/officeDocument/2006/relationships/slideLayout" Target="../slideLayouts/slideLayout3.xml"/><Relationship Id="rId4" Type="http://schemas.openxmlformats.org/officeDocument/2006/relationships/hyperlink" Target="https://www.legifrance.gouv.fr/affichCodeArticle.do?cidTexte=LEGITEXT000006070721&amp;idArticle=LEGIARTI000006443533&amp;dateTexte=&amp;categorieLien=ci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kiosque.bercy.gouv.fr/alyas/msite/view/lettre-daj/8568" TargetMode="External"/><Relationship Id="rId2" Type="http://schemas.openxmlformats.org/officeDocument/2006/relationships/hyperlink" Target="http://questions.assemblee-nationale.fr/q15/15-4001QE.htm"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hyperlink" Target="https://www.legifrance.gouv.fr/affichJuriAdmin.do?idTexte=CETATEXT000036845119"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gifrance.gouv.fr/affichJuriAdmin.do?oldAction=rechJuriAdmin&amp;idTexte=CETATEXT000029523545&amp;fastReqId=1138758226&amp;fastPos=1" TargetMode="External"/><Relationship Id="rId2" Type="http://schemas.openxmlformats.org/officeDocument/2006/relationships/hyperlink" Target="https://www.legifrance.gouv.fr/affichJuriJudi.do?oldAction=rechExpJuriJudi&amp;idTexte=JURITEXT000028977147&amp;fastReqId=203745898&amp;fastPos=19" TargetMode="External"/><Relationship Id="rId1" Type="http://schemas.openxmlformats.org/officeDocument/2006/relationships/slideLayout" Target="../slideLayouts/slideLayout3.xml"/><Relationship Id="rId4" Type="http://schemas.openxmlformats.org/officeDocument/2006/relationships/hyperlink" Target="https://www.legifrance.gouv.fr/affichJuriAdmin.do?oldAction=rechJuriAdmin&amp;idTexte=CETATEXT000037624994&amp;fastReqId=1863143194&amp;fastPos=1"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juricaf.org/arret/FRANCE-CONSEILDETAT-20180309-406205"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legifrance.gouv.fr/affichJuriAdmin.do?oldAction=rechJuriAdmin&amp;idTexte=CETATEXT000022714154&amp;fastReqId=1330364114&amp;fastPos=7"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hyperlink" Target="https://kiosque.bercy.gouv.fr/alyas/view/gonote/8869/5"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legifrance.gouv.fr/affichJuriAdmin.do?oldAction=rechJuriAdmin&amp;idTexte=CETATEXT000036848902&amp;fastReqId=206405801&amp;fastPos=20" TargetMode="External"/><Relationship Id="rId2" Type="http://schemas.openxmlformats.org/officeDocument/2006/relationships/hyperlink" Target="https://www.legifrance.gouv.fr/affichJuriAdmin.do;jsessionid=67FA18D94EBAA6AE342C4398A94BEB3B.tplgfr33s_3?oldAction=rechExpJuriAdmin&amp;idTexte=CETATEXT000036714971&amp;fastReqId=664239228&amp;fastPos=8224"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hyperlink" Target="https://www.legifrance.gouv.fr/affichJuriAdmin.do?idTexte=CETATEXT000036565882"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ww.legifrance.gouv.fr/affichJuriAdmin.do?oldAction=rechJuriAdmin&amp;idTexte=CETATEXT000007558913&amp;fastReqId=345575840&amp;fastPos=10"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legifrance.gouv.fr/affichJuriAdmin.do?oldAction=rechJuriAdmin&amp;idTexte=CETATEXT000028859700&amp;fastReqId=341322499&amp;fastPos=4"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hyperlink" Target="https://www.legifrance.gouv.fr/affichJuriAdmin.do?oldAction=rechJuriAdmin&amp;idTexte=CETATEXT000028859700&amp;fastReqId=341322499&amp;fastPos=4" TargetMode="Externa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legifrance.gouv.fr/affichCodeArticle.do?idArticle=LEGIARTI000006903148&amp;cidTexte=LEGITEXT000006072050"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2050&amp;idArticle=LEGIARTI000006900818&amp;dateTexte=&amp;categorieLien=cid" TargetMode="External"/><Relationship Id="rId2" Type="http://schemas.openxmlformats.org/officeDocument/2006/relationships/hyperlink" Target="https://www.legifrance.gouv.fr/affichCodeArticle.do?cidTexte=LEGITEXT000006072050&amp;idArticle=LEGIARTI000006903147&amp;dateTexte=&amp;categorieLien=cid" TargetMode="External"/><Relationship Id="rId1" Type="http://schemas.openxmlformats.org/officeDocument/2006/relationships/slideLayout" Target="../slideLayouts/slideLayout3.xml"/><Relationship Id="rId5" Type="http://schemas.openxmlformats.org/officeDocument/2006/relationships/hyperlink" Target="https://www.legifrance.gouv.fr/affichCodeArticle.do?cidTexte=LEGITEXT000006072050&amp;idArticle=LEGIARTI000031072444&amp;dateTexte=&amp;categorieLien=cid" TargetMode="External"/><Relationship Id="rId4" Type="http://schemas.openxmlformats.org/officeDocument/2006/relationships/hyperlink" Target="https://www.legifrance.gouv.fr/affichCodeArticle.do?cidTexte=LEGITEXT000006072050&amp;idArticle=LEGIARTI000006900824&amp;dateTexte=&amp;categorieLien=ci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D4A0D3D-210C-4365-AA7C-46B12B139DA3}"/>
              </a:ext>
            </a:extLst>
          </p:cNvPr>
          <p:cNvSpPr>
            <a:spLocks noGrp="1"/>
          </p:cNvSpPr>
          <p:nvPr>
            <p:ph type="body" idx="13"/>
          </p:nvPr>
        </p:nvSpPr>
        <p:spPr>
          <a:xfrm>
            <a:off x="989606" y="5385751"/>
            <a:ext cx="7352382" cy="1472249"/>
          </a:xfrm>
        </p:spPr>
        <p:txBody>
          <a:bodyPr/>
          <a:lstStyle/>
          <a:p>
            <a:r>
              <a:rPr lang="fr-FR" sz="2800" dirty="0"/>
              <a:t>Laure SEMBLAT- département Cycle de l’eau </a:t>
            </a:r>
          </a:p>
          <a:p>
            <a:r>
              <a:rPr lang="fr-FR" sz="2800" dirty="0"/>
              <a:t>FNCCR</a:t>
            </a:r>
          </a:p>
        </p:txBody>
      </p:sp>
      <p:sp>
        <p:nvSpPr>
          <p:cNvPr id="5" name="Espace réservé du pied de page 4">
            <a:extLst>
              <a:ext uri="{FF2B5EF4-FFF2-40B4-BE49-F238E27FC236}">
                <a16:creationId xmlns:a16="http://schemas.microsoft.com/office/drawing/2014/main" id="{C8A24CB6-86B9-4B0B-9B9D-ACB474BA2E27}"/>
              </a:ext>
            </a:extLst>
          </p:cNvPr>
          <p:cNvSpPr>
            <a:spLocks noGrp="1"/>
          </p:cNvSpPr>
          <p:nvPr>
            <p:ph type="ftr" sz="quarter" idx="15"/>
          </p:nvPr>
        </p:nvSpPr>
        <p:spPr/>
        <p:txBody>
          <a:bodyPr/>
          <a:lstStyle/>
          <a:p>
            <a:pPr>
              <a:defRPr/>
            </a:pPr>
            <a:r>
              <a:rPr lang="fr-FR"/>
              <a:t>12 avril 2019</a:t>
            </a:r>
            <a:endParaRPr lang="fr-FR" dirty="0"/>
          </a:p>
        </p:txBody>
      </p:sp>
      <p:sp>
        <p:nvSpPr>
          <p:cNvPr id="6" name="Espace réservé du numéro de diapositive 5">
            <a:extLst>
              <a:ext uri="{FF2B5EF4-FFF2-40B4-BE49-F238E27FC236}">
                <a16:creationId xmlns:a16="http://schemas.microsoft.com/office/drawing/2014/main" id="{57CCD00E-B700-4466-BED4-9BF558D77E42}"/>
              </a:ext>
            </a:extLst>
          </p:cNvPr>
          <p:cNvSpPr>
            <a:spLocks noGrp="1"/>
          </p:cNvSpPr>
          <p:nvPr>
            <p:ph type="sldNum" sz="quarter" idx="16"/>
          </p:nvPr>
        </p:nvSpPr>
        <p:spPr/>
        <p:txBody>
          <a:bodyPr/>
          <a:lstStyle/>
          <a:p>
            <a:pPr>
              <a:defRPr/>
            </a:pPr>
            <a:fld id="{FFAFAAA6-7CA3-494F-94A9-EC1531B7780D}" type="slidenum">
              <a:rPr lang="fr-FR" smtClean="0"/>
              <a:pPr>
                <a:defRPr/>
              </a:pPr>
              <a:t>1</a:t>
            </a:fld>
            <a:endParaRPr lang="fr-FR" dirty="0"/>
          </a:p>
        </p:txBody>
      </p:sp>
      <p:sp>
        <p:nvSpPr>
          <p:cNvPr id="2" name="Titre 1">
            <a:extLst>
              <a:ext uri="{FF2B5EF4-FFF2-40B4-BE49-F238E27FC236}">
                <a16:creationId xmlns:a16="http://schemas.microsoft.com/office/drawing/2014/main" id="{FFCDCB75-AD57-4AB3-B60B-A2DCE81F992F}"/>
              </a:ext>
            </a:extLst>
          </p:cNvPr>
          <p:cNvSpPr>
            <a:spLocks noGrp="1"/>
          </p:cNvSpPr>
          <p:nvPr>
            <p:ph type="title"/>
          </p:nvPr>
        </p:nvSpPr>
        <p:spPr>
          <a:xfrm>
            <a:off x="785650" y="1849688"/>
            <a:ext cx="11142997" cy="1219272"/>
          </a:xfrm>
        </p:spPr>
        <p:txBody>
          <a:bodyPr/>
          <a:lstStyle/>
          <a:p>
            <a:r>
              <a:rPr lang="fr-FR" dirty="0"/>
              <a:t>La Maîtrise d’œuvre (MOE) et l’Assistance à maîtrise d’ouvrage (AMO)</a:t>
            </a:r>
          </a:p>
        </p:txBody>
      </p:sp>
      <p:sp>
        <p:nvSpPr>
          <p:cNvPr id="3" name="Espace réservé du texte 2">
            <a:extLst>
              <a:ext uri="{FF2B5EF4-FFF2-40B4-BE49-F238E27FC236}">
                <a16:creationId xmlns:a16="http://schemas.microsoft.com/office/drawing/2014/main" id="{26C4ED75-6969-41C5-9532-B290CCD9875D}"/>
              </a:ext>
            </a:extLst>
          </p:cNvPr>
          <p:cNvSpPr>
            <a:spLocks noGrp="1"/>
          </p:cNvSpPr>
          <p:nvPr>
            <p:ph type="body" idx="1"/>
          </p:nvPr>
        </p:nvSpPr>
        <p:spPr>
          <a:xfrm>
            <a:off x="820183" y="3063989"/>
            <a:ext cx="10459915" cy="866129"/>
          </a:xfrm>
        </p:spPr>
        <p:txBody>
          <a:bodyPr/>
          <a:lstStyle/>
          <a:p>
            <a:r>
              <a:rPr lang="fr-FR" dirty="0"/>
              <a:t>Enjeux de responsabilités multiples, en gestion des milieux aquatiques</a:t>
            </a:r>
          </a:p>
        </p:txBody>
      </p:sp>
    </p:spTree>
    <p:extLst>
      <p:ext uri="{BB962C8B-B14F-4D97-AF65-F5344CB8AC3E}">
        <p14:creationId xmlns:p14="http://schemas.microsoft.com/office/powerpoint/2010/main" val="2331432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7B8D22B3-EE8C-4213-A725-3D609252C150}"/>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BFBF28B0-B60E-4A61-8DF9-CEED2A2ABB91}"/>
              </a:ext>
            </a:extLst>
          </p:cNvPr>
          <p:cNvSpPr>
            <a:spLocks noGrp="1"/>
          </p:cNvSpPr>
          <p:nvPr>
            <p:ph type="sldNum" sz="quarter" idx="12"/>
          </p:nvPr>
        </p:nvSpPr>
        <p:spPr/>
        <p:txBody>
          <a:bodyPr/>
          <a:lstStyle/>
          <a:p>
            <a:pPr>
              <a:defRPr/>
            </a:pPr>
            <a:fld id="{A142FF88-7862-4B1A-BECA-F79E07CE9CE2}" type="slidenum">
              <a:rPr lang="fr-FR" smtClean="0"/>
              <a:pPr>
                <a:defRPr/>
              </a:pPr>
              <a:t>10</a:t>
            </a:fld>
            <a:endParaRPr lang="fr-FR" dirty="0"/>
          </a:p>
        </p:txBody>
      </p:sp>
      <p:sp>
        <p:nvSpPr>
          <p:cNvPr id="5" name="Titre 1">
            <a:extLst>
              <a:ext uri="{FF2B5EF4-FFF2-40B4-BE49-F238E27FC236}">
                <a16:creationId xmlns:a16="http://schemas.microsoft.com/office/drawing/2014/main" id="{6AB2D2F7-35D0-4981-A9A3-93B1D5E20371}"/>
              </a:ext>
            </a:extLst>
          </p:cNvPr>
          <p:cNvSpPr>
            <a:spLocks noGrp="1"/>
          </p:cNvSpPr>
          <p:nvPr>
            <p:ph type="title"/>
          </p:nvPr>
        </p:nvSpPr>
        <p:spPr>
          <a:xfrm>
            <a:off x="3252788" y="704850"/>
            <a:ext cx="8626475" cy="701675"/>
          </a:xfrm>
        </p:spPr>
        <p:txBody>
          <a:bodyPr/>
          <a:lstStyle/>
          <a:p>
            <a:r>
              <a:rPr lang="fr-FR" dirty="0"/>
              <a:t>Le Maître d’</a:t>
            </a:r>
            <a:r>
              <a:rPr lang="fr-FR" dirty="0" err="1"/>
              <a:t>Oeuvre</a:t>
            </a:r>
            <a:endParaRPr lang="fr-FR" dirty="0"/>
          </a:p>
        </p:txBody>
      </p:sp>
      <p:pic>
        <p:nvPicPr>
          <p:cNvPr id="6" name="Image 5">
            <a:extLst>
              <a:ext uri="{FF2B5EF4-FFF2-40B4-BE49-F238E27FC236}">
                <a16:creationId xmlns:a16="http://schemas.microsoft.com/office/drawing/2014/main" id="{CD29B5FB-8C6F-4154-8C7C-5EE91993008A}"/>
              </a:ext>
            </a:extLst>
          </p:cNvPr>
          <p:cNvPicPr>
            <a:picLocks noChangeAspect="1"/>
          </p:cNvPicPr>
          <p:nvPr/>
        </p:nvPicPr>
        <p:blipFill rotWithShape="1">
          <a:blip r:embed="rId2"/>
          <a:srcRect l="9248" t="33201" r="9838" b="19550"/>
          <a:stretch/>
        </p:blipFill>
        <p:spPr>
          <a:xfrm>
            <a:off x="250551" y="2060848"/>
            <a:ext cx="11399666" cy="3744416"/>
          </a:xfrm>
          <a:prstGeom prst="rect">
            <a:avLst/>
          </a:prstGeom>
        </p:spPr>
      </p:pic>
    </p:spTree>
    <p:extLst>
      <p:ext uri="{BB962C8B-B14F-4D97-AF65-F5344CB8AC3E}">
        <p14:creationId xmlns:p14="http://schemas.microsoft.com/office/powerpoint/2010/main" val="191510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3C9CEEA-E3F2-44C3-ABE8-4A342F7B8FDC}"/>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26CF4051-6EC7-4E73-933A-00B93EDAFAE3}"/>
              </a:ext>
            </a:extLst>
          </p:cNvPr>
          <p:cNvSpPr>
            <a:spLocks noGrp="1"/>
          </p:cNvSpPr>
          <p:nvPr>
            <p:ph type="sldNum" sz="quarter" idx="12"/>
          </p:nvPr>
        </p:nvSpPr>
        <p:spPr/>
        <p:txBody>
          <a:bodyPr/>
          <a:lstStyle/>
          <a:p>
            <a:pPr>
              <a:defRPr/>
            </a:pPr>
            <a:fld id="{29260D3F-96DF-45D0-AD99-7B77370DFDBC}" type="slidenum">
              <a:rPr lang="fr-FR" smtClean="0"/>
              <a:pPr>
                <a:defRPr/>
              </a:pPr>
              <a:t>11</a:t>
            </a:fld>
            <a:endParaRPr lang="fr-FR" dirty="0"/>
          </a:p>
        </p:txBody>
      </p:sp>
      <p:sp>
        <p:nvSpPr>
          <p:cNvPr id="5" name="Titre 1">
            <a:extLst>
              <a:ext uri="{FF2B5EF4-FFF2-40B4-BE49-F238E27FC236}">
                <a16:creationId xmlns:a16="http://schemas.microsoft.com/office/drawing/2014/main" id="{6DD9B9BE-8F2F-409C-BC7E-E5BC0F772C5C}"/>
              </a:ext>
            </a:extLst>
          </p:cNvPr>
          <p:cNvSpPr>
            <a:spLocks noGrp="1"/>
          </p:cNvSpPr>
          <p:nvPr>
            <p:ph type="title"/>
          </p:nvPr>
        </p:nvSpPr>
        <p:spPr>
          <a:xfrm>
            <a:off x="3252788" y="704850"/>
            <a:ext cx="8626475" cy="701675"/>
          </a:xfrm>
        </p:spPr>
        <p:txBody>
          <a:bodyPr/>
          <a:lstStyle/>
          <a:p>
            <a:r>
              <a:rPr lang="fr-FR" dirty="0"/>
              <a:t>Le Maître d’</a:t>
            </a:r>
            <a:r>
              <a:rPr lang="fr-FR" dirty="0" err="1"/>
              <a:t>Oeuvre</a:t>
            </a:r>
            <a:endParaRPr lang="fr-FR" dirty="0"/>
          </a:p>
        </p:txBody>
      </p:sp>
      <p:pic>
        <p:nvPicPr>
          <p:cNvPr id="6" name="Image 5">
            <a:extLst>
              <a:ext uri="{FF2B5EF4-FFF2-40B4-BE49-F238E27FC236}">
                <a16:creationId xmlns:a16="http://schemas.microsoft.com/office/drawing/2014/main" id="{290CF429-A0A3-49F9-8BDA-643E74CB545E}"/>
              </a:ext>
            </a:extLst>
          </p:cNvPr>
          <p:cNvPicPr>
            <a:picLocks noChangeAspect="1"/>
          </p:cNvPicPr>
          <p:nvPr/>
        </p:nvPicPr>
        <p:blipFill rotWithShape="1">
          <a:blip r:embed="rId2"/>
          <a:srcRect l="9248" t="31100" r="9838" b="24800"/>
          <a:stretch/>
        </p:blipFill>
        <p:spPr>
          <a:xfrm>
            <a:off x="187915" y="1844824"/>
            <a:ext cx="11744162" cy="3600400"/>
          </a:xfrm>
          <a:prstGeom prst="rect">
            <a:avLst/>
          </a:prstGeom>
        </p:spPr>
      </p:pic>
    </p:spTree>
    <p:extLst>
      <p:ext uri="{BB962C8B-B14F-4D97-AF65-F5344CB8AC3E}">
        <p14:creationId xmlns:p14="http://schemas.microsoft.com/office/powerpoint/2010/main" val="2629292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07782A2-1AB5-4B6E-9400-D3BEDBE8E4E4}"/>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85491329-3FBA-420C-962A-0D6923162CB0}"/>
              </a:ext>
            </a:extLst>
          </p:cNvPr>
          <p:cNvSpPr>
            <a:spLocks noGrp="1"/>
          </p:cNvSpPr>
          <p:nvPr>
            <p:ph type="sldNum" sz="quarter" idx="12"/>
          </p:nvPr>
        </p:nvSpPr>
        <p:spPr/>
        <p:txBody>
          <a:bodyPr/>
          <a:lstStyle/>
          <a:p>
            <a:pPr>
              <a:defRPr/>
            </a:pPr>
            <a:fld id="{A142FF88-7862-4B1A-BECA-F79E07CE9CE2}" type="slidenum">
              <a:rPr lang="fr-FR" smtClean="0"/>
              <a:pPr>
                <a:defRPr/>
              </a:pPr>
              <a:t>12</a:t>
            </a:fld>
            <a:endParaRPr lang="fr-FR" dirty="0"/>
          </a:p>
        </p:txBody>
      </p:sp>
      <p:sp>
        <p:nvSpPr>
          <p:cNvPr id="5" name="Titre 1">
            <a:extLst>
              <a:ext uri="{FF2B5EF4-FFF2-40B4-BE49-F238E27FC236}">
                <a16:creationId xmlns:a16="http://schemas.microsoft.com/office/drawing/2014/main" id="{20E5C3F6-395C-4E83-9824-22018D77F547}"/>
              </a:ext>
            </a:extLst>
          </p:cNvPr>
          <p:cNvSpPr>
            <a:spLocks noGrp="1"/>
          </p:cNvSpPr>
          <p:nvPr>
            <p:ph type="title"/>
          </p:nvPr>
        </p:nvSpPr>
        <p:spPr>
          <a:xfrm>
            <a:off x="3252788" y="704850"/>
            <a:ext cx="8626475" cy="701675"/>
          </a:xfrm>
        </p:spPr>
        <p:txBody>
          <a:bodyPr/>
          <a:lstStyle/>
          <a:p>
            <a:r>
              <a:rPr lang="fr-FR" dirty="0"/>
              <a:t>Le Maître d’</a:t>
            </a:r>
            <a:r>
              <a:rPr lang="fr-FR" dirty="0" err="1"/>
              <a:t>Oeuvre</a:t>
            </a:r>
            <a:endParaRPr lang="fr-FR" dirty="0"/>
          </a:p>
        </p:txBody>
      </p:sp>
      <p:pic>
        <p:nvPicPr>
          <p:cNvPr id="6" name="Image 5">
            <a:extLst>
              <a:ext uri="{FF2B5EF4-FFF2-40B4-BE49-F238E27FC236}">
                <a16:creationId xmlns:a16="http://schemas.microsoft.com/office/drawing/2014/main" id="{70DBF3DE-9B03-4AA8-BD84-FE9A0EBB2266}"/>
              </a:ext>
            </a:extLst>
          </p:cNvPr>
          <p:cNvPicPr>
            <a:picLocks noChangeAspect="1"/>
          </p:cNvPicPr>
          <p:nvPr/>
        </p:nvPicPr>
        <p:blipFill rotWithShape="1">
          <a:blip r:embed="rId2"/>
          <a:srcRect l="9248" t="21651" r="9838" b="15350"/>
          <a:stretch/>
        </p:blipFill>
        <p:spPr>
          <a:xfrm>
            <a:off x="690114" y="1491658"/>
            <a:ext cx="10659436" cy="4668366"/>
          </a:xfrm>
          <a:prstGeom prst="rect">
            <a:avLst/>
          </a:prstGeom>
        </p:spPr>
      </p:pic>
    </p:spTree>
    <p:extLst>
      <p:ext uri="{BB962C8B-B14F-4D97-AF65-F5344CB8AC3E}">
        <p14:creationId xmlns:p14="http://schemas.microsoft.com/office/powerpoint/2010/main" val="772317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E7B603-F2C2-491F-B425-4286079936BA}"/>
              </a:ext>
            </a:extLst>
          </p:cNvPr>
          <p:cNvSpPr>
            <a:spLocks noGrp="1"/>
          </p:cNvSpPr>
          <p:nvPr>
            <p:ph type="title"/>
          </p:nvPr>
        </p:nvSpPr>
        <p:spPr>
          <a:xfrm>
            <a:off x="3215680" y="395040"/>
            <a:ext cx="7307708" cy="851942"/>
          </a:xfrm>
        </p:spPr>
        <p:txBody>
          <a:bodyPr/>
          <a:lstStyle/>
          <a:p>
            <a:r>
              <a:rPr lang="fr-FR" dirty="0"/>
              <a:t>Les missions du MOE </a:t>
            </a:r>
            <a:r>
              <a:rPr lang="fr-FR" sz="3200" dirty="0"/>
              <a:t>(partie réglementaire)</a:t>
            </a:r>
            <a:endParaRPr lang="fr-FR" dirty="0"/>
          </a:p>
        </p:txBody>
      </p:sp>
      <p:sp>
        <p:nvSpPr>
          <p:cNvPr id="3" name="Espace réservé du pied de page 2">
            <a:extLst>
              <a:ext uri="{FF2B5EF4-FFF2-40B4-BE49-F238E27FC236}">
                <a16:creationId xmlns:a16="http://schemas.microsoft.com/office/drawing/2014/main" id="{87161015-D9BA-4EF6-A1F7-3240A6FDCC36}"/>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7D0C57ED-AED7-42A9-8871-B1F977BD9E3B}"/>
              </a:ext>
            </a:extLst>
          </p:cNvPr>
          <p:cNvSpPr>
            <a:spLocks noGrp="1"/>
          </p:cNvSpPr>
          <p:nvPr>
            <p:ph type="sldNum" sz="quarter" idx="12"/>
          </p:nvPr>
        </p:nvSpPr>
        <p:spPr/>
        <p:txBody>
          <a:bodyPr/>
          <a:lstStyle/>
          <a:p>
            <a:pPr>
              <a:defRPr/>
            </a:pPr>
            <a:fld id="{A142FF88-7862-4B1A-BECA-F79E07CE9CE2}" type="slidenum">
              <a:rPr lang="fr-FR" smtClean="0"/>
              <a:pPr>
                <a:defRPr/>
              </a:pPr>
              <a:t>13</a:t>
            </a:fld>
            <a:endParaRPr lang="fr-FR" dirty="0"/>
          </a:p>
        </p:txBody>
      </p:sp>
      <p:sp>
        <p:nvSpPr>
          <p:cNvPr id="5" name="Rectangle 4">
            <a:extLst>
              <a:ext uri="{FF2B5EF4-FFF2-40B4-BE49-F238E27FC236}">
                <a16:creationId xmlns:a16="http://schemas.microsoft.com/office/drawing/2014/main" id="{7878ABBA-E84D-42DB-BAE3-F0677C705F28}"/>
              </a:ext>
            </a:extLst>
          </p:cNvPr>
          <p:cNvSpPr/>
          <p:nvPr/>
        </p:nvSpPr>
        <p:spPr>
          <a:xfrm>
            <a:off x="335360" y="1531849"/>
            <a:ext cx="11737304" cy="4893647"/>
          </a:xfrm>
          <a:prstGeom prst="rect">
            <a:avLst/>
          </a:prstGeom>
        </p:spPr>
        <p:txBody>
          <a:bodyPr wrap="square">
            <a:spAutoFit/>
          </a:bodyPr>
          <a:lstStyle/>
          <a:p>
            <a:r>
              <a:rPr lang="fr-FR" sz="2400" dirty="0">
                <a:solidFill>
                  <a:srgbClr val="000000"/>
                </a:solidFill>
                <a:latin typeface="Titillium" panose="00000500000000000000" pitchFamily="50" charset="0"/>
                <a:ea typeface="Times New Roman" panose="02020603050405020304" pitchFamily="18" charset="0"/>
              </a:rPr>
              <a:t>1° Les études préliminaires ;</a:t>
            </a:r>
            <a:br>
              <a:rPr lang="fr-FR" sz="2400" dirty="0">
                <a:solidFill>
                  <a:srgbClr val="000000"/>
                </a:solidFill>
                <a:latin typeface="Titillium" panose="00000500000000000000" pitchFamily="50" charset="0"/>
                <a:ea typeface="Times New Roman" panose="02020603050405020304" pitchFamily="18" charset="0"/>
              </a:rPr>
            </a:br>
            <a:r>
              <a:rPr lang="fr-FR" sz="2400" dirty="0">
                <a:solidFill>
                  <a:srgbClr val="000000"/>
                </a:solidFill>
                <a:latin typeface="Titillium" panose="00000500000000000000" pitchFamily="50" charset="0"/>
                <a:ea typeface="Times New Roman" panose="02020603050405020304" pitchFamily="18" charset="0"/>
              </a:rPr>
              <a:t>2° Les études de diagnostic ;</a:t>
            </a:r>
            <a:br>
              <a:rPr lang="fr-FR" sz="2400" dirty="0">
                <a:solidFill>
                  <a:srgbClr val="000000"/>
                </a:solidFill>
                <a:latin typeface="Titillium" panose="00000500000000000000" pitchFamily="50" charset="0"/>
                <a:ea typeface="Times New Roman" panose="02020603050405020304" pitchFamily="18" charset="0"/>
              </a:rPr>
            </a:br>
            <a:r>
              <a:rPr lang="fr-FR" sz="2400" dirty="0">
                <a:solidFill>
                  <a:srgbClr val="000000"/>
                </a:solidFill>
                <a:latin typeface="Titillium" panose="00000500000000000000" pitchFamily="50" charset="0"/>
                <a:ea typeface="Times New Roman" panose="02020603050405020304" pitchFamily="18" charset="0"/>
              </a:rPr>
              <a:t>3° Les études d'esquisse ;</a:t>
            </a:r>
            <a:br>
              <a:rPr lang="fr-FR" sz="2400" dirty="0">
                <a:solidFill>
                  <a:srgbClr val="000000"/>
                </a:solidFill>
                <a:latin typeface="Titillium" panose="00000500000000000000" pitchFamily="50" charset="0"/>
                <a:ea typeface="Times New Roman" panose="02020603050405020304" pitchFamily="18" charset="0"/>
              </a:rPr>
            </a:br>
            <a:r>
              <a:rPr lang="fr-FR" sz="2400" b="1" dirty="0">
                <a:solidFill>
                  <a:srgbClr val="000000"/>
                </a:solidFill>
                <a:latin typeface="Titillium" panose="00000500000000000000" pitchFamily="50" charset="0"/>
                <a:ea typeface="Times New Roman" panose="02020603050405020304" pitchFamily="18" charset="0"/>
              </a:rPr>
              <a:t>4° Les études d'avant-projet (AVP);</a:t>
            </a:r>
            <a:br>
              <a:rPr lang="fr-FR" sz="2400" b="1" dirty="0">
                <a:solidFill>
                  <a:srgbClr val="000000"/>
                </a:solidFill>
                <a:latin typeface="Titillium" panose="00000500000000000000" pitchFamily="50" charset="0"/>
                <a:ea typeface="Times New Roman" panose="02020603050405020304" pitchFamily="18" charset="0"/>
              </a:rPr>
            </a:br>
            <a:r>
              <a:rPr lang="fr-FR" sz="2400" b="1" dirty="0">
                <a:solidFill>
                  <a:srgbClr val="000000"/>
                </a:solidFill>
                <a:latin typeface="Titillium" panose="00000500000000000000" pitchFamily="50" charset="0"/>
                <a:ea typeface="Times New Roman" panose="02020603050405020304" pitchFamily="18" charset="0"/>
              </a:rPr>
              <a:t>5° Les études de projet (PRO);</a:t>
            </a:r>
            <a:br>
              <a:rPr lang="fr-FR" sz="2400" b="1" dirty="0">
                <a:solidFill>
                  <a:srgbClr val="000000"/>
                </a:solidFill>
                <a:latin typeface="Titillium" panose="00000500000000000000" pitchFamily="50" charset="0"/>
                <a:ea typeface="Times New Roman" panose="02020603050405020304" pitchFamily="18" charset="0"/>
              </a:rPr>
            </a:br>
            <a:r>
              <a:rPr lang="fr-FR" sz="2400" b="1" dirty="0">
                <a:solidFill>
                  <a:srgbClr val="000000"/>
                </a:solidFill>
                <a:latin typeface="Titillium" panose="00000500000000000000" pitchFamily="50" charset="0"/>
                <a:ea typeface="Times New Roman" panose="02020603050405020304" pitchFamily="18" charset="0"/>
              </a:rPr>
              <a:t>6° L'assistance apportée au maître d'ouvrage pour la passation des marchés de travaux (ACT);</a:t>
            </a:r>
            <a:br>
              <a:rPr lang="fr-FR" sz="2400" b="1" dirty="0">
                <a:solidFill>
                  <a:srgbClr val="000000"/>
                </a:solidFill>
                <a:latin typeface="Titillium" panose="00000500000000000000" pitchFamily="50" charset="0"/>
                <a:ea typeface="Times New Roman" panose="02020603050405020304" pitchFamily="18" charset="0"/>
              </a:rPr>
            </a:br>
            <a:r>
              <a:rPr lang="fr-FR" sz="2400" dirty="0">
                <a:solidFill>
                  <a:srgbClr val="000000"/>
                </a:solidFill>
                <a:latin typeface="Titillium" panose="00000500000000000000" pitchFamily="50" charset="0"/>
                <a:ea typeface="Times New Roman" panose="02020603050405020304" pitchFamily="18" charset="0"/>
              </a:rPr>
              <a:t>7° Les études d'exécution </a:t>
            </a:r>
            <a:r>
              <a:rPr lang="fr-FR" sz="2400" b="1" dirty="0">
                <a:solidFill>
                  <a:srgbClr val="000000"/>
                </a:solidFill>
                <a:latin typeface="Titillium" panose="00000500000000000000" pitchFamily="50" charset="0"/>
                <a:ea typeface="Times New Roman" panose="02020603050405020304" pitchFamily="18" charset="0"/>
              </a:rPr>
              <a:t>ou l'examen de leur conformité au projet et le visa de celles qui ont été faites par les opérateurs économiques chargés des travaux (VISA)</a:t>
            </a:r>
            <a:r>
              <a:rPr lang="fr-FR" sz="2400" dirty="0">
                <a:solidFill>
                  <a:srgbClr val="000000"/>
                </a:solidFill>
                <a:latin typeface="Titillium" panose="00000500000000000000" pitchFamily="50" charset="0"/>
                <a:ea typeface="Times New Roman" panose="02020603050405020304" pitchFamily="18" charset="0"/>
              </a:rPr>
              <a:t> ;</a:t>
            </a:r>
            <a:br>
              <a:rPr lang="fr-FR" sz="2400" dirty="0">
                <a:solidFill>
                  <a:srgbClr val="000000"/>
                </a:solidFill>
                <a:latin typeface="Titillium" panose="00000500000000000000" pitchFamily="50" charset="0"/>
                <a:ea typeface="Times New Roman" panose="02020603050405020304" pitchFamily="18" charset="0"/>
              </a:rPr>
            </a:br>
            <a:r>
              <a:rPr lang="fr-FR" sz="2400" b="1" dirty="0">
                <a:solidFill>
                  <a:srgbClr val="000000"/>
                </a:solidFill>
                <a:latin typeface="Titillium" panose="00000500000000000000" pitchFamily="50" charset="0"/>
                <a:ea typeface="Times New Roman" panose="02020603050405020304" pitchFamily="18" charset="0"/>
              </a:rPr>
              <a:t>8° La direction de l'exécution des marchés de travaux (DET);</a:t>
            </a:r>
            <a:br>
              <a:rPr lang="fr-FR" sz="2400" b="1" dirty="0">
                <a:solidFill>
                  <a:srgbClr val="000000"/>
                </a:solidFill>
                <a:latin typeface="Titillium" panose="00000500000000000000" pitchFamily="50" charset="0"/>
                <a:ea typeface="Times New Roman" panose="02020603050405020304" pitchFamily="18" charset="0"/>
              </a:rPr>
            </a:br>
            <a:r>
              <a:rPr lang="fr-FR" sz="2400" dirty="0">
                <a:solidFill>
                  <a:srgbClr val="000000"/>
                </a:solidFill>
                <a:latin typeface="Titillium" panose="00000500000000000000" pitchFamily="50" charset="0"/>
                <a:ea typeface="Times New Roman" panose="02020603050405020304" pitchFamily="18" charset="0"/>
              </a:rPr>
              <a:t>9° L'ordonnancement, le pilotage et la coordination du chantier ;</a:t>
            </a:r>
            <a:br>
              <a:rPr lang="fr-FR" sz="2400" dirty="0">
                <a:solidFill>
                  <a:srgbClr val="000000"/>
                </a:solidFill>
                <a:latin typeface="Titillium" panose="00000500000000000000" pitchFamily="50" charset="0"/>
                <a:ea typeface="Times New Roman" panose="02020603050405020304" pitchFamily="18" charset="0"/>
              </a:rPr>
            </a:br>
            <a:r>
              <a:rPr lang="fr-FR" sz="2400" b="1" dirty="0">
                <a:solidFill>
                  <a:srgbClr val="000000"/>
                </a:solidFill>
                <a:latin typeface="Titillium" panose="00000500000000000000" pitchFamily="50" charset="0"/>
                <a:ea typeface="Times New Roman" panose="02020603050405020304" pitchFamily="18" charset="0"/>
              </a:rPr>
              <a:t>10° L'assistance apportée au maître d'ouvrage lors des opérations de réception et pendant la période de garantie de parfait achèvement (AOR).</a:t>
            </a:r>
            <a:endParaRPr lang="fr-FR" sz="2400" b="1" dirty="0">
              <a:latin typeface="Titillium" panose="00000500000000000000" pitchFamily="50" charset="0"/>
            </a:endParaRPr>
          </a:p>
        </p:txBody>
      </p:sp>
      <p:sp>
        <p:nvSpPr>
          <p:cNvPr id="6" name="Bulle narrative : rectangle à coins arrondis 5">
            <a:extLst>
              <a:ext uri="{FF2B5EF4-FFF2-40B4-BE49-F238E27FC236}">
                <a16:creationId xmlns:a16="http://schemas.microsoft.com/office/drawing/2014/main" id="{6B57CDE2-CC77-4F89-8DC5-09F2C3CFE2A6}"/>
              </a:ext>
            </a:extLst>
          </p:cNvPr>
          <p:cNvSpPr/>
          <p:nvPr/>
        </p:nvSpPr>
        <p:spPr>
          <a:xfrm>
            <a:off x="5015880" y="1531849"/>
            <a:ext cx="6336704" cy="1321087"/>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a:t>Fixées par le MOA, le cas échéant avec le conseil d’un AMO</a:t>
            </a:r>
          </a:p>
        </p:txBody>
      </p:sp>
    </p:spTree>
    <p:extLst>
      <p:ext uri="{BB962C8B-B14F-4D97-AF65-F5344CB8AC3E}">
        <p14:creationId xmlns:p14="http://schemas.microsoft.com/office/powerpoint/2010/main" val="143421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èche : droite 9">
            <a:extLst>
              <a:ext uri="{FF2B5EF4-FFF2-40B4-BE49-F238E27FC236}">
                <a16:creationId xmlns:a16="http://schemas.microsoft.com/office/drawing/2014/main" id="{5F513C0A-8054-4231-9F5E-BE095BBD612C}"/>
              </a:ext>
            </a:extLst>
          </p:cNvPr>
          <p:cNvSpPr/>
          <p:nvPr/>
        </p:nvSpPr>
        <p:spPr>
          <a:xfrm>
            <a:off x="119336" y="2924944"/>
            <a:ext cx="12025336" cy="2016224"/>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BDCBCCD-3BC7-4950-BDA4-83041A1873D5}"/>
              </a:ext>
            </a:extLst>
          </p:cNvPr>
          <p:cNvSpPr>
            <a:spLocks noGrp="1"/>
          </p:cNvSpPr>
          <p:nvPr>
            <p:ph type="title"/>
          </p:nvPr>
        </p:nvSpPr>
        <p:spPr>
          <a:xfrm>
            <a:off x="3071664" y="235092"/>
            <a:ext cx="8626475" cy="701675"/>
          </a:xfrm>
        </p:spPr>
        <p:txBody>
          <a:bodyPr/>
          <a:lstStyle/>
          <a:p>
            <a:r>
              <a:rPr lang="fr-FR" dirty="0"/>
              <a:t>Le contenu des missions</a:t>
            </a:r>
          </a:p>
        </p:txBody>
      </p:sp>
      <p:sp>
        <p:nvSpPr>
          <p:cNvPr id="3" name="Espace réservé du pied de page 2">
            <a:extLst>
              <a:ext uri="{FF2B5EF4-FFF2-40B4-BE49-F238E27FC236}">
                <a16:creationId xmlns:a16="http://schemas.microsoft.com/office/drawing/2014/main" id="{98DC0D3D-16DA-48A4-9FE2-06FD45C19C35}"/>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50D28991-D2AD-4FAC-BECF-481E989F23ED}"/>
              </a:ext>
            </a:extLst>
          </p:cNvPr>
          <p:cNvSpPr>
            <a:spLocks noGrp="1"/>
          </p:cNvSpPr>
          <p:nvPr>
            <p:ph type="sldNum" sz="quarter" idx="12"/>
          </p:nvPr>
        </p:nvSpPr>
        <p:spPr/>
        <p:txBody>
          <a:bodyPr/>
          <a:lstStyle/>
          <a:p>
            <a:pPr>
              <a:defRPr/>
            </a:pPr>
            <a:fld id="{A142FF88-7862-4B1A-BECA-F79E07CE9CE2}" type="slidenum">
              <a:rPr lang="fr-FR" smtClean="0"/>
              <a:pPr>
                <a:defRPr/>
              </a:pPr>
              <a:t>14</a:t>
            </a:fld>
            <a:endParaRPr lang="fr-FR" dirty="0"/>
          </a:p>
        </p:txBody>
      </p:sp>
      <p:sp>
        <p:nvSpPr>
          <p:cNvPr id="5" name="Organigramme : Alternative 4">
            <a:extLst>
              <a:ext uri="{FF2B5EF4-FFF2-40B4-BE49-F238E27FC236}">
                <a16:creationId xmlns:a16="http://schemas.microsoft.com/office/drawing/2014/main" id="{1CC65264-84E0-47B3-9055-C77FFCC4EF77}"/>
              </a:ext>
            </a:extLst>
          </p:cNvPr>
          <p:cNvSpPr/>
          <p:nvPr/>
        </p:nvSpPr>
        <p:spPr>
          <a:xfrm>
            <a:off x="267605" y="936767"/>
            <a:ext cx="3300853" cy="523627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100" b="1" dirty="0"/>
              <a:t>Etudes préliminaires</a:t>
            </a:r>
          </a:p>
          <a:p>
            <a:r>
              <a:rPr lang="fr-FR" sz="2100" dirty="0"/>
              <a:t>1° Préciser les contraintes;</a:t>
            </a:r>
            <a:br>
              <a:rPr lang="fr-FR" sz="2100" dirty="0"/>
            </a:br>
            <a:r>
              <a:rPr lang="fr-FR" sz="2100" dirty="0"/>
              <a:t>2° Présenter une ou plusieurs solutions, une comparaison des différents éléments composant ces solutions, des délais et l’examen de leur compatibilité l'enveloppe financière prévisionnelle retenue par le MOA;</a:t>
            </a:r>
            <a:br>
              <a:rPr lang="fr-FR" sz="2100" dirty="0"/>
            </a:br>
            <a:r>
              <a:rPr lang="fr-FR" sz="2100" dirty="0"/>
              <a:t>3° Vérifier la faisabilité de l'opération.</a:t>
            </a:r>
          </a:p>
        </p:txBody>
      </p:sp>
      <p:sp>
        <p:nvSpPr>
          <p:cNvPr id="6" name="Organigramme : Alternative 5">
            <a:extLst>
              <a:ext uri="{FF2B5EF4-FFF2-40B4-BE49-F238E27FC236}">
                <a16:creationId xmlns:a16="http://schemas.microsoft.com/office/drawing/2014/main" id="{B1C958ED-E459-4477-A985-E74DB79C59B3}"/>
              </a:ext>
            </a:extLst>
          </p:cNvPr>
          <p:cNvSpPr/>
          <p:nvPr/>
        </p:nvSpPr>
        <p:spPr>
          <a:xfrm>
            <a:off x="3716727" y="1001042"/>
            <a:ext cx="3014658" cy="511781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Etudes Diagnostic</a:t>
            </a:r>
          </a:p>
          <a:p>
            <a:r>
              <a:rPr lang="fr-FR" sz="2000" dirty="0"/>
              <a:t>1° Etablir un état des lieux </a:t>
            </a:r>
            <a:br>
              <a:rPr lang="fr-FR" sz="2000" dirty="0"/>
            </a:br>
            <a:r>
              <a:rPr lang="fr-FR" sz="2000" dirty="0"/>
              <a:t>2° Analyser technique sur la résistance</a:t>
            </a:r>
            <a:br>
              <a:rPr lang="fr-FR" sz="2000" dirty="0"/>
            </a:br>
            <a:r>
              <a:rPr lang="fr-FR" sz="2000" dirty="0"/>
              <a:t>3° Etablir un programme fonctionnel d'utilisation de l'ouvrage</a:t>
            </a:r>
            <a:br>
              <a:rPr lang="fr-FR" sz="2000" dirty="0"/>
            </a:br>
            <a:r>
              <a:rPr lang="fr-FR" sz="2000" dirty="0"/>
              <a:t>4° Proposer des méthodes de réparation ou de confortement, des délais.</a:t>
            </a:r>
            <a:br>
              <a:rPr lang="fr-FR" sz="2000" dirty="0"/>
            </a:br>
            <a:r>
              <a:rPr lang="fr-FR" sz="2000" dirty="0"/>
              <a:t>Voire préconiser des études complémentaires</a:t>
            </a:r>
          </a:p>
        </p:txBody>
      </p:sp>
      <p:sp>
        <p:nvSpPr>
          <p:cNvPr id="7" name="Organigramme : Alternative 6">
            <a:extLst>
              <a:ext uri="{FF2B5EF4-FFF2-40B4-BE49-F238E27FC236}">
                <a16:creationId xmlns:a16="http://schemas.microsoft.com/office/drawing/2014/main" id="{A6E75B96-5E04-4D80-A067-00ECFAA70567}"/>
              </a:ext>
            </a:extLst>
          </p:cNvPr>
          <p:cNvSpPr/>
          <p:nvPr/>
        </p:nvSpPr>
        <p:spPr>
          <a:xfrm>
            <a:off x="6811826" y="1412776"/>
            <a:ext cx="5112568" cy="4680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Etudes d’avant Projet</a:t>
            </a:r>
          </a:p>
          <a:p>
            <a:r>
              <a:rPr lang="fr-FR" sz="1600" dirty="0"/>
              <a:t>1° Confirmer la solution retenue et déterminer ses principales caractéristiques </a:t>
            </a:r>
            <a:br>
              <a:rPr lang="fr-FR" sz="1600" dirty="0"/>
            </a:br>
            <a:r>
              <a:rPr lang="fr-FR" sz="1600" dirty="0"/>
              <a:t>2° Proposer une implantation topographique des principaux ouvrages</a:t>
            </a:r>
            <a:br>
              <a:rPr lang="fr-FR" sz="1600" dirty="0"/>
            </a:br>
            <a:r>
              <a:rPr lang="fr-FR" sz="1600" dirty="0"/>
              <a:t>3° Proposer une décomposition en phases de réalisation et leurs durées</a:t>
            </a:r>
            <a:br>
              <a:rPr lang="fr-FR" sz="1600" dirty="0"/>
            </a:br>
            <a:r>
              <a:rPr lang="fr-FR" sz="1600" dirty="0"/>
              <a:t>4° Permettre au MOA de prendre ou de confirmer la décision de réaliser le projet, d'en arrêter définitivement le programme et d'en déterminer les moyens nécessaires, notamment financiers ;</a:t>
            </a:r>
            <a:br>
              <a:rPr lang="fr-FR" sz="1600" dirty="0"/>
            </a:br>
            <a:r>
              <a:rPr lang="fr-FR" sz="1600" dirty="0"/>
              <a:t>5° Etablir l'estimation du coût prévisionnel des travaux et l’incertitude qui y est attachée</a:t>
            </a:r>
            <a:br>
              <a:rPr lang="fr-FR" sz="1600" dirty="0"/>
            </a:br>
            <a:r>
              <a:rPr lang="fr-FR" sz="1600" dirty="0"/>
              <a:t>6° Fixer le forfait de rémunération du MOE</a:t>
            </a:r>
            <a:br>
              <a:rPr lang="fr-FR" sz="1600" dirty="0"/>
            </a:br>
            <a:r>
              <a:rPr lang="fr-FR" sz="1600" dirty="0"/>
              <a:t>7° Etablir les dossiers  de permis de construire et autres autorisations administratives.</a:t>
            </a:r>
          </a:p>
        </p:txBody>
      </p:sp>
      <p:sp>
        <p:nvSpPr>
          <p:cNvPr id="8" name="Bulle narrative : rectangle à coins arrondis 7">
            <a:extLst>
              <a:ext uri="{FF2B5EF4-FFF2-40B4-BE49-F238E27FC236}">
                <a16:creationId xmlns:a16="http://schemas.microsoft.com/office/drawing/2014/main" id="{ABDE1DBD-8B78-4BA5-99D8-4A32FDFA20D7}"/>
              </a:ext>
            </a:extLst>
          </p:cNvPr>
          <p:cNvSpPr/>
          <p:nvPr/>
        </p:nvSpPr>
        <p:spPr>
          <a:xfrm>
            <a:off x="7659136" y="6268206"/>
            <a:ext cx="3888432" cy="541411"/>
          </a:xfrm>
          <a:prstGeom prst="wedgeRoundRectCallout">
            <a:avLst>
              <a:gd name="adj1" fmla="val 13124"/>
              <a:gd name="adj2" fmla="val -160668"/>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sz="2000" dirty="0">
                <a:solidFill>
                  <a:schemeClr val="tx1"/>
                </a:solidFill>
              </a:rPr>
              <a:t>Relève du MOE et de l’AMO</a:t>
            </a:r>
          </a:p>
        </p:txBody>
      </p:sp>
      <p:sp>
        <p:nvSpPr>
          <p:cNvPr id="9" name="Bulle narrative : rectangle à coins arrondis 8">
            <a:extLst>
              <a:ext uri="{FF2B5EF4-FFF2-40B4-BE49-F238E27FC236}">
                <a16:creationId xmlns:a16="http://schemas.microsoft.com/office/drawing/2014/main" id="{517242F3-5BDA-4474-8B72-F3DEF7D9E046}"/>
              </a:ext>
            </a:extLst>
          </p:cNvPr>
          <p:cNvSpPr/>
          <p:nvPr/>
        </p:nvSpPr>
        <p:spPr>
          <a:xfrm>
            <a:off x="2378095" y="6357040"/>
            <a:ext cx="4536504" cy="572305"/>
          </a:xfrm>
          <a:prstGeom prst="wedgeRoundRectCallout">
            <a:avLst>
              <a:gd name="adj1" fmla="val 47201"/>
              <a:gd name="adj2" fmla="val -128613"/>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dirty="0">
                <a:solidFill>
                  <a:schemeClr val="tx1"/>
                </a:solidFill>
              </a:rPr>
              <a:t>Réalisation des investigations complémentaires</a:t>
            </a:r>
          </a:p>
        </p:txBody>
      </p:sp>
      <p:sp>
        <p:nvSpPr>
          <p:cNvPr id="11" name="Bulle narrative : rectangle à coins arrondis 10">
            <a:extLst>
              <a:ext uri="{FF2B5EF4-FFF2-40B4-BE49-F238E27FC236}">
                <a16:creationId xmlns:a16="http://schemas.microsoft.com/office/drawing/2014/main" id="{555742D8-547E-41C5-A3A0-2AC64C566FFB}"/>
              </a:ext>
            </a:extLst>
          </p:cNvPr>
          <p:cNvSpPr/>
          <p:nvPr/>
        </p:nvSpPr>
        <p:spPr>
          <a:xfrm>
            <a:off x="6384032" y="936767"/>
            <a:ext cx="5540362" cy="584108"/>
          </a:xfrm>
          <a:prstGeom prst="wedgeRoundRectCallout">
            <a:avLst>
              <a:gd name="adj1" fmla="val -15202"/>
              <a:gd name="adj2" fmla="val 11284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dirty="0">
                <a:solidFill>
                  <a:schemeClr val="tx1"/>
                </a:solidFill>
              </a:rPr>
              <a:t>Les études doivent permettre d’aboutir à ces objectifs</a:t>
            </a:r>
          </a:p>
        </p:txBody>
      </p:sp>
    </p:spTree>
    <p:extLst>
      <p:ext uri="{BB962C8B-B14F-4D97-AF65-F5344CB8AC3E}">
        <p14:creationId xmlns:p14="http://schemas.microsoft.com/office/powerpoint/2010/main" val="310993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3162995-F6CE-4CCA-9E13-571095FA5B87}"/>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0CC9DA61-BF0B-4AD6-9134-BF35663AC1E1}"/>
              </a:ext>
            </a:extLst>
          </p:cNvPr>
          <p:cNvSpPr>
            <a:spLocks noGrp="1"/>
          </p:cNvSpPr>
          <p:nvPr>
            <p:ph type="sldNum" sz="quarter" idx="12"/>
          </p:nvPr>
        </p:nvSpPr>
        <p:spPr/>
        <p:txBody>
          <a:bodyPr/>
          <a:lstStyle/>
          <a:p>
            <a:pPr>
              <a:defRPr/>
            </a:pPr>
            <a:fld id="{29260D3F-96DF-45D0-AD99-7B77370DFDBC}" type="slidenum">
              <a:rPr lang="fr-FR" smtClean="0"/>
              <a:pPr>
                <a:defRPr/>
              </a:pPr>
              <a:t>15</a:t>
            </a:fld>
            <a:endParaRPr lang="fr-FR" dirty="0"/>
          </a:p>
        </p:txBody>
      </p:sp>
      <p:sp>
        <p:nvSpPr>
          <p:cNvPr id="5" name="Titre 1">
            <a:extLst>
              <a:ext uri="{FF2B5EF4-FFF2-40B4-BE49-F238E27FC236}">
                <a16:creationId xmlns:a16="http://schemas.microsoft.com/office/drawing/2014/main" id="{8EC57659-E759-43BA-AC13-0D85B085A9AB}"/>
              </a:ext>
            </a:extLst>
          </p:cNvPr>
          <p:cNvSpPr>
            <a:spLocks noGrp="1"/>
          </p:cNvSpPr>
          <p:nvPr>
            <p:ph type="title"/>
          </p:nvPr>
        </p:nvSpPr>
        <p:spPr>
          <a:xfrm>
            <a:off x="3071664" y="235092"/>
            <a:ext cx="8626475" cy="701675"/>
          </a:xfrm>
        </p:spPr>
        <p:txBody>
          <a:bodyPr/>
          <a:lstStyle/>
          <a:p>
            <a:r>
              <a:rPr lang="fr-FR" dirty="0"/>
              <a:t>Le contenu des missions</a:t>
            </a:r>
          </a:p>
        </p:txBody>
      </p:sp>
      <p:sp>
        <p:nvSpPr>
          <p:cNvPr id="6" name="Organigramme : Alternative 5">
            <a:extLst>
              <a:ext uri="{FF2B5EF4-FFF2-40B4-BE49-F238E27FC236}">
                <a16:creationId xmlns:a16="http://schemas.microsoft.com/office/drawing/2014/main" id="{B3C00131-759D-477F-A619-BCD159034CB0}"/>
              </a:ext>
            </a:extLst>
          </p:cNvPr>
          <p:cNvSpPr/>
          <p:nvPr/>
        </p:nvSpPr>
        <p:spPr>
          <a:xfrm>
            <a:off x="191344" y="936767"/>
            <a:ext cx="3888432" cy="568614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Etudes de projet</a:t>
            </a:r>
          </a:p>
          <a:p>
            <a:r>
              <a:rPr lang="fr-FR" sz="2000" dirty="0"/>
              <a:t>1° Préciser la solution d'ensemble et les choix techniques, </a:t>
            </a:r>
          </a:p>
          <a:p>
            <a:r>
              <a:rPr lang="fr-FR" sz="2000" dirty="0"/>
              <a:t>2° Fixer les caractéristiques et dimensions des différents ouvrages, leur implantation topographique ;</a:t>
            </a:r>
            <a:br>
              <a:rPr lang="fr-FR" sz="2000" dirty="0"/>
            </a:br>
            <a:r>
              <a:rPr lang="fr-FR" sz="2000" dirty="0"/>
              <a:t>3° Préciser les tracés des alimentations et évacuations de tous les fluides</a:t>
            </a:r>
            <a:br>
              <a:rPr lang="fr-FR" sz="2000" dirty="0"/>
            </a:br>
            <a:r>
              <a:rPr lang="fr-FR" sz="2000" dirty="0"/>
              <a:t>4° Préciser les dispositions générales et spécifications techniques des équipements</a:t>
            </a:r>
            <a:br>
              <a:rPr lang="fr-FR" sz="2000" dirty="0"/>
            </a:br>
            <a:r>
              <a:rPr lang="fr-FR" sz="2000" dirty="0"/>
              <a:t>5° Etablir un coût prévisionnel des travaux décomposé </a:t>
            </a:r>
          </a:p>
          <a:p>
            <a:r>
              <a:rPr lang="fr-FR" sz="2000" dirty="0"/>
              <a:t>6° Arrêter le coût prévisionnel de la solution d'ensemble</a:t>
            </a:r>
          </a:p>
        </p:txBody>
      </p:sp>
      <p:sp>
        <p:nvSpPr>
          <p:cNvPr id="7" name="Organigramme : Alternative 6">
            <a:extLst>
              <a:ext uri="{FF2B5EF4-FFF2-40B4-BE49-F238E27FC236}">
                <a16:creationId xmlns:a16="http://schemas.microsoft.com/office/drawing/2014/main" id="{4C3C1149-CEC9-42BA-BC5F-73F132984475}"/>
              </a:ext>
            </a:extLst>
          </p:cNvPr>
          <p:cNvSpPr/>
          <p:nvPr/>
        </p:nvSpPr>
        <p:spPr>
          <a:xfrm>
            <a:off x="4223792" y="1340768"/>
            <a:ext cx="3456384" cy="482453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Assistance à la passation du Marché</a:t>
            </a:r>
          </a:p>
          <a:p>
            <a:r>
              <a:rPr lang="fr-FR" sz="2000" dirty="0"/>
              <a:t>1° Préparer la consultation </a:t>
            </a:r>
          </a:p>
          <a:p>
            <a:r>
              <a:rPr lang="fr-FR" sz="2000" dirty="0"/>
              <a:t>2° Préparer la sélection des candidatures et de les examiner ;</a:t>
            </a:r>
            <a:br>
              <a:rPr lang="fr-FR" sz="2000" dirty="0"/>
            </a:br>
            <a:r>
              <a:rPr lang="fr-FR" sz="2000" dirty="0"/>
              <a:t>3° Analyser les offres et, le cas échéant, les variantes ;</a:t>
            </a:r>
            <a:br>
              <a:rPr lang="fr-FR" sz="2000" dirty="0"/>
            </a:br>
            <a:r>
              <a:rPr lang="fr-FR" sz="2000" dirty="0"/>
              <a:t>4° Préparer les mises au point permettant la conclusion des marchés publics par le maître d'ouvrage.</a:t>
            </a:r>
          </a:p>
        </p:txBody>
      </p:sp>
      <p:sp>
        <p:nvSpPr>
          <p:cNvPr id="8" name="Bulle narrative : rectangle à coins arrondis 7">
            <a:extLst>
              <a:ext uri="{FF2B5EF4-FFF2-40B4-BE49-F238E27FC236}">
                <a16:creationId xmlns:a16="http://schemas.microsoft.com/office/drawing/2014/main" id="{BBEC0A30-EB80-49E4-A148-F8A1622CB7DF}"/>
              </a:ext>
            </a:extLst>
          </p:cNvPr>
          <p:cNvSpPr/>
          <p:nvPr/>
        </p:nvSpPr>
        <p:spPr>
          <a:xfrm>
            <a:off x="7896200" y="1340768"/>
            <a:ext cx="4032448" cy="2016224"/>
          </a:xfrm>
          <a:prstGeom prst="wedgeRoundRectCallout">
            <a:avLst>
              <a:gd name="adj1" fmla="val -59622"/>
              <a:gd name="adj2" fmla="val 3947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L'avant-projet ou le projet servent de base à la mise en concurrence</a:t>
            </a:r>
          </a:p>
        </p:txBody>
      </p:sp>
      <p:sp>
        <p:nvSpPr>
          <p:cNvPr id="9" name="Bulle narrative : rectangle à coins arrondis 8">
            <a:extLst>
              <a:ext uri="{FF2B5EF4-FFF2-40B4-BE49-F238E27FC236}">
                <a16:creationId xmlns:a16="http://schemas.microsoft.com/office/drawing/2014/main" id="{C6AF0112-D9FF-488E-8E20-639451FE9246}"/>
              </a:ext>
            </a:extLst>
          </p:cNvPr>
          <p:cNvSpPr/>
          <p:nvPr/>
        </p:nvSpPr>
        <p:spPr>
          <a:xfrm>
            <a:off x="7968208" y="3429001"/>
            <a:ext cx="4032448" cy="3281362"/>
          </a:xfrm>
          <a:prstGeom prst="wedgeRoundRectCallout">
            <a:avLst>
              <a:gd name="adj1" fmla="val -63613"/>
              <a:gd name="adj2" fmla="val -32963"/>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rPr>
              <a:t>Lorsque le MOA retient une offre avec variante, le MOE doit compléter les études du projet pour en assurer la cohérence (Synthèse des plans et spécifications voire modifie la demande de permis de construire)</a:t>
            </a:r>
          </a:p>
        </p:txBody>
      </p:sp>
    </p:spTree>
    <p:extLst>
      <p:ext uri="{BB962C8B-B14F-4D97-AF65-F5344CB8AC3E}">
        <p14:creationId xmlns:p14="http://schemas.microsoft.com/office/powerpoint/2010/main" val="3214674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86AB134-BFEF-4148-8D0F-6A6466672574}"/>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4A24DF0C-E661-4945-8873-51B9B85EDECB}"/>
              </a:ext>
            </a:extLst>
          </p:cNvPr>
          <p:cNvSpPr>
            <a:spLocks noGrp="1"/>
          </p:cNvSpPr>
          <p:nvPr>
            <p:ph type="sldNum" sz="quarter" idx="12"/>
          </p:nvPr>
        </p:nvSpPr>
        <p:spPr/>
        <p:txBody>
          <a:bodyPr/>
          <a:lstStyle/>
          <a:p>
            <a:pPr>
              <a:defRPr/>
            </a:pPr>
            <a:fld id="{29260D3F-96DF-45D0-AD99-7B77370DFDBC}" type="slidenum">
              <a:rPr lang="fr-FR" smtClean="0"/>
              <a:pPr>
                <a:defRPr/>
              </a:pPr>
              <a:t>16</a:t>
            </a:fld>
            <a:endParaRPr lang="fr-FR" dirty="0"/>
          </a:p>
        </p:txBody>
      </p:sp>
      <p:sp>
        <p:nvSpPr>
          <p:cNvPr id="5" name="Titre 1">
            <a:extLst>
              <a:ext uri="{FF2B5EF4-FFF2-40B4-BE49-F238E27FC236}">
                <a16:creationId xmlns:a16="http://schemas.microsoft.com/office/drawing/2014/main" id="{3B33E992-384C-4880-9C67-9E9649B51E40}"/>
              </a:ext>
            </a:extLst>
          </p:cNvPr>
          <p:cNvSpPr txBox="1">
            <a:spLocks/>
          </p:cNvSpPr>
          <p:nvPr/>
        </p:nvSpPr>
        <p:spPr bwMode="auto">
          <a:xfrm>
            <a:off x="2999656" y="314251"/>
            <a:ext cx="86264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rtl="0" eaLnBrk="1" fontAlgn="base" hangingPunct="1">
              <a:lnSpc>
                <a:spcPct val="90000"/>
              </a:lnSpc>
              <a:spcBef>
                <a:spcPct val="0"/>
              </a:spcBef>
              <a:spcAft>
                <a:spcPct val="0"/>
              </a:spcAft>
              <a:defRPr lang="fr-FR" sz="5500" kern="1200" dirty="0" smtClean="0">
                <a:solidFill>
                  <a:srgbClr val="33A6B2"/>
                </a:solidFill>
                <a:latin typeface="Titillium"/>
                <a:ea typeface="+mj-ea"/>
                <a:cs typeface="+mj-cs"/>
              </a:defRPr>
            </a:lvl1pPr>
            <a:lvl2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2pPr>
            <a:lvl3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3pPr>
            <a:lvl4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4pPr>
            <a:lvl5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5pPr>
            <a:lvl6pPr marL="4572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6pPr>
            <a:lvl7pPr marL="9144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7pPr>
            <a:lvl8pPr marL="13716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8pPr>
            <a:lvl9pPr marL="18288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9pPr>
          </a:lstStyle>
          <a:p>
            <a:r>
              <a:rPr lang="fr-FR" dirty="0"/>
              <a:t>Le contenu des missions</a:t>
            </a:r>
          </a:p>
        </p:txBody>
      </p:sp>
      <p:sp>
        <p:nvSpPr>
          <p:cNvPr id="6" name="Rectangle : coins arrondis 5">
            <a:extLst>
              <a:ext uri="{FF2B5EF4-FFF2-40B4-BE49-F238E27FC236}">
                <a16:creationId xmlns:a16="http://schemas.microsoft.com/office/drawing/2014/main" id="{C45F04B7-22F4-4942-BA0F-1D2850D713FB}"/>
              </a:ext>
            </a:extLst>
          </p:cNvPr>
          <p:cNvSpPr/>
          <p:nvPr/>
        </p:nvSpPr>
        <p:spPr>
          <a:xfrm>
            <a:off x="133821" y="1134964"/>
            <a:ext cx="5674147" cy="55753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dirty="0"/>
              <a:t>1° Elaborer les schémas fonctionnels, </a:t>
            </a:r>
            <a:r>
              <a:rPr lang="fr-FR" sz="2000" b="1" dirty="0"/>
              <a:t>les notes techniques et de calcul</a:t>
            </a:r>
            <a:r>
              <a:rPr lang="fr-FR" sz="2000" dirty="0"/>
              <a:t> qui précèdent et commandent celles des plans d'exécution ;</a:t>
            </a:r>
            <a:br>
              <a:rPr lang="fr-FR" sz="2000" dirty="0"/>
            </a:br>
            <a:r>
              <a:rPr lang="fr-FR" sz="2000" dirty="0"/>
              <a:t>2° Etablir tous les </a:t>
            </a:r>
            <a:r>
              <a:rPr lang="fr-FR" sz="2000" b="1" dirty="0"/>
              <a:t>plans d'exécution, repérages </a:t>
            </a:r>
            <a:r>
              <a:rPr lang="fr-FR" sz="2000" dirty="0"/>
              <a:t>et spécifications à l'usage du chantier ainsi que les plans de synthèse correspondants ;</a:t>
            </a:r>
            <a:br>
              <a:rPr lang="fr-FR" sz="2000" dirty="0"/>
            </a:br>
            <a:r>
              <a:rPr lang="fr-FR" sz="2000" dirty="0"/>
              <a:t>3° Etablir, sur la base des plans d'exécution, un </a:t>
            </a:r>
            <a:r>
              <a:rPr lang="fr-FR" sz="2000" b="1" dirty="0"/>
              <a:t>devis quantitatif détaillé</a:t>
            </a:r>
            <a:r>
              <a:rPr lang="fr-FR" sz="2000" dirty="0"/>
              <a:t> de chacun des marchés publics ;</a:t>
            </a:r>
            <a:br>
              <a:rPr lang="fr-FR" sz="2000" dirty="0"/>
            </a:br>
            <a:r>
              <a:rPr lang="fr-FR" sz="2000" dirty="0"/>
              <a:t>4° Etablir </a:t>
            </a:r>
            <a:r>
              <a:rPr lang="fr-FR" sz="2000" b="1" dirty="0"/>
              <a:t>le calendrier prévisionnel d'exécution </a:t>
            </a:r>
            <a:r>
              <a:rPr lang="fr-FR" sz="2000" dirty="0"/>
              <a:t>des travaux de chacun des marchés publics ;</a:t>
            </a:r>
            <a:br>
              <a:rPr lang="fr-FR" sz="2000" dirty="0"/>
            </a:br>
            <a:r>
              <a:rPr lang="fr-FR" sz="2000" dirty="0"/>
              <a:t>5° Effectuer </a:t>
            </a:r>
            <a:r>
              <a:rPr lang="fr-FR" sz="2000" b="1" dirty="0"/>
              <a:t>la mise en cohérence technique des documents fournis par les opérateurs économiques</a:t>
            </a:r>
            <a:r>
              <a:rPr lang="fr-FR" sz="2000" dirty="0"/>
              <a:t> chargés des travaux lorsque les documents pour l'exécution des ouvrages sont établis pour partie par la maîtrise d'œuvre, et pour partie par ces opérateurs.</a:t>
            </a:r>
          </a:p>
        </p:txBody>
      </p:sp>
      <p:sp>
        <p:nvSpPr>
          <p:cNvPr id="7" name="Rectangle : coins arrondis 6">
            <a:extLst>
              <a:ext uri="{FF2B5EF4-FFF2-40B4-BE49-F238E27FC236}">
                <a16:creationId xmlns:a16="http://schemas.microsoft.com/office/drawing/2014/main" id="{BD81D63A-6F45-4953-9F7A-5DDFA5C87443}"/>
              </a:ext>
            </a:extLst>
          </p:cNvPr>
          <p:cNvSpPr/>
          <p:nvPr/>
        </p:nvSpPr>
        <p:spPr>
          <a:xfrm>
            <a:off x="6095945" y="1716370"/>
            <a:ext cx="5674147"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Etude d’Exécution </a:t>
            </a:r>
            <a:r>
              <a:rPr lang="fr-FR" sz="2400" b="1" dirty="0">
                <a:sym typeface="Wingdings" panose="05000000000000000000" pitchFamily="2" charset="2"/>
              </a:rPr>
              <a:t> </a:t>
            </a:r>
            <a:r>
              <a:rPr lang="fr-FR" sz="2400" b="1" dirty="0"/>
              <a:t>réalisation de l'ouvrage</a:t>
            </a:r>
          </a:p>
        </p:txBody>
      </p:sp>
      <p:sp>
        <p:nvSpPr>
          <p:cNvPr id="8" name="Bulle narrative : rectangle à coins arrondis 7">
            <a:extLst>
              <a:ext uri="{FF2B5EF4-FFF2-40B4-BE49-F238E27FC236}">
                <a16:creationId xmlns:a16="http://schemas.microsoft.com/office/drawing/2014/main" id="{ECD06356-391F-4DD2-8BCD-FB87DB39B9A8}"/>
              </a:ext>
            </a:extLst>
          </p:cNvPr>
          <p:cNvSpPr/>
          <p:nvPr/>
        </p:nvSpPr>
        <p:spPr>
          <a:xfrm>
            <a:off x="6095945" y="2924944"/>
            <a:ext cx="5448355" cy="3312368"/>
          </a:xfrm>
          <a:prstGeom prst="wedgeRoundRectCallout">
            <a:avLst>
              <a:gd name="adj1" fmla="val -46485"/>
              <a:gd name="adj2" fmla="val -59154"/>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Lorsque les études d'exécution sont, partiellement ou intégralement, réalisées par l’entreprise, le MOE </a:t>
            </a:r>
            <a:r>
              <a:rPr lang="fr-FR" sz="2400" b="1" dirty="0">
                <a:solidFill>
                  <a:schemeClr val="tx1"/>
                </a:solidFill>
              </a:rPr>
              <a:t>s'assure que les documents qu'ils ont établis respectent les dispositions du projet </a:t>
            </a:r>
            <a:r>
              <a:rPr lang="fr-FR" sz="2400" dirty="0">
                <a:solidFill>
                  <a:schemeClr val="tx1"/>
                </a:solidFill>
              </a:rPr>
              <a:t>et, dans ce cas, leur </a:t>
            </a:r>
            <a:r>
              <a:rPr lang="fr-FR" sz="2400" b="1" dirty="0">
                <a:solidFill>
                  <a:schemeClr val="tx1"/>
                </a:solidFill>
              </a:rPr>
              <a:t>délivre son visa</a:t>
            </a:r>
            <a:r>
              <a:rPr lang="fr-FR" sz="2400" dirty="0">
                <a:solidFill>
                  <a:schemeClr val="tx1"/>
                </a:solidFill>
              </a:rPr>
              <a:t>.</a:t>
            </a:r>
          </a:p>
        </p:txBody>
      </p:sp>
    </p:spTree>
    <p:extLst>
      <p:ext uri="{BB962C8B-B14F-4D97-AF65-F5344CB8AC3E}">
        <p14:creationId xmlns:p14="http://schemas.microsoft.com/office/powerpoint/2010/main" val="3496719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AE2FC1D-670B-41D5-BE29-9F90CE48BD7E}"/>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66107A0D-8C94-4213-958E-51D7D1A7148E}"/>
              </a:ext>
            </a:extLst>
          </p:cNvPr>
          <p:cNvSpPr>
            <a:spLocks noGrp="1"/>
          </p:cNvSpPr>
          <p:nvPr>
            <p:ph type="sldNum" sz="quarter" idx="12"/>
          </p:nvPr>
        </p:nvSpPr>
        <p:spPr/>
        <p:txBody>
          <a:bodyPr/>
          <a:lstStyle/>
          <a:p>
            <a:pPr>
              <a:defRPr/>
            </a:pPr>
            <a:fld id="{29260D3F-96DF-45D0-AD99-7B77370DFDBC}" type="slidenum">
              <a:rPr lang="fr-FR" smtClean="0"/>
              <a:pPr>
                <a:defRPr/>
              </a:pPr>
              <a:t>17</a:t>
            </a:fld>
            <a:endParaRPr lang="fr-FR" dirty="0"/>
          </a:p>
        </p:txBody>
      </p:sp>
      <p:sp>
        <p:nvSpPr>
          <p:cNvPr id="5" name="Titre 1">
            <a:extLst>
              <a:ext uri="{FF2B5EF4-FFF2-40B4-BE49-F238E27FC236}">
                <a16:creationId xmlns:a16="http://schemas.microsoft.com/office/drawing/2014/main" id="{19B78381-3DB8-409A-A6F7-582599787178}"/>
              </a:ext>
            </a:extLst>
          </p:cNvPr>
          <p:cNvSpPr>
            <a:spLocks noGrp="1"/>
          </p:cNvSpPr>
          <p:nvPr>
            <p:ph type="title"/>
          </p:nvPr>
        </p:nvSpPr>
        <p:spPr>
          <a:xfrm>
            <a:off x="2917825" y="404664"/>
            <a:ext cx="8626475" cy="701675"/>
          </a:xfrm>
        </p:spPr>
        <p:txBody>
          <a:bodyPr/>
          <a:lstStyle/>
          <a:p>
            <a:r>
              <a:rPr lang="fr-FR" dirty="0"/>
              <a:t>Le contenu des missions</a:t>
            </a:r>
          </a:p>
        </p:txBody>
      </p:sp>
      <p:sp>
        <p:nvSpPr>
          <p:cNvPr id="2" name="Rectangle : coins arrondis 1">
            <a:extLst>
              <a:ext uri="{FF2B5EF4-FFF2-40B4-BE49-F238E27FC236}">
                <a16:creationId xmlns:a16="http://schemas.microsoft.com/office/drawing/2014/main" id="{63290228-6306-4897-94B0-B73515981BE9}"/>
              </a:ext>
            </a:extLst>
          </p:cNvPr>
          <p:cNvSpPr/>
          <p:nvPr/>
        </p:nvSpPr>
        <p:spPr>
          <a:xfrm>
            <a:off x="105308" y="1218394"/>
            <a:ext cx="7344816" cy="49685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Direction de l'exécution des travaux </a:t>
            </a:r>
            <a:r>
              <a:rPr lang="fr-FR" sz="2000" dirty="0"/>
              <a:t>:</a:t>
            </a:r>
            <a:br>
              <a:rPr lang="fr-FR" sz="2000" dirty="0"/>
            </a:br>
            <a:r>
              <a:rPr lang="fr-FR" sz="2000" dirty="0"/>
              <a:t>1° De s'assurer que les documents d'exécution ainsi que les ouvrages en cours de réalisation respectent les dispositions des études effectuées ;</a:t>
            </a:r>
            <a:br>
              <a:rPr lang="fr-FR" sz="2000" dirty="0"/>
            </a:br>
            <a:r>
              <a:rPr lang="fr-FR" sz="2000" dirty="0"/>
              <a:t>2° Assurer que les documents produits et l'exécution des travaux sont conformes aux clauses du marché ;</a:t>
            </a:r>
            <a:br>
              <a:rPr lang="fr-FR" sz="2000" dirty="0"/>
            </a:br>
            <a:r>
              <a:rPr lang="fr-FR" sz="2000" dirty="0"/>
              <a:t>3° Délivrer tous OS, Etablir tous PV nécessaires à l'exécution des travaux, procéder aux constats contradictoires et Organiser et diriger les réunions de chantier ;</a:t>
            </a:r>
            <a:br>
              <a:rPr lang="fr-FR" sz="2000" dirty="0"/>
            </a:br>
            <a:r>
              <a:rPr lang="fr-FR" sz="2000" dirty="0"/>
              <a:t>4° Vérifier les projets de décomptes mensuels ou les demandes d'avances, établir les états d'acomptes, vérifier le projet de décompte final et établir le décompte général ;</a:t>
            </a:r>
            <a:br>
              <a:rPr lang="fr-FR" sz="2000" dirty="0"/>
            </a:br>
            <a:r>
              <a:rPr lang="fr-FR" sz="2000" dirty="0"/>
              <a:t>5° Assister le maître d'ouvrage en cas de différend sur le règlement ou l'exécution des travaux.</a:t>
            </a:r>
          </a:p>
        </p:txBody>
      </p:sp>
      <p:sp>
        <p:nvSpPr>
          <p:cNvPr id="6" name="Rectangle : coins arrondis 5">
            <a:extLst>
              <a:ext uri="{FF2B5EF4-FFF2-40B4-BE49-F238E27FC236}">
                <a16:creationId xmlns:a16="http://schemas.microsoft.com/office/drawing/2014/main" id="{0FC14A28-897A-46B2-B0B0-E77A6323A281}"/>
              </a:ext>
            </a:extLst>
          </p:cNvPr>
          <p:cNvSpPr/>
          <p:nvPr/>
        </p:nvSpPr>
        <p:spPr>
          <a:xfrm>
            <a:off x="7536160" y="1218394"/>
            <a:ext cx="4550532" cy="5126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L'assistance lors des opérations de réception et pendant la période de garantie de parfait achèvement :</a:t>
            </a:r>
            <a:br>
              <a:rPr lang="fr-FR" sz="2400" b="1" dirty="0"/>
            </a:br>
            <a:r>
              <a:rPr lang="fr-FR" dirty="0"/>
              <a:t>1° Organiser les opérations préalables à la réception des travaux ;</a:t>
            </a:r>
            <a:br>
              <a:rPr lang="fr-FR" dirty="0"/>
            </a:br>
            <a:r>
              <a:rPr lang="fr-FR" dirty="0"/>
              <a:t>2° Assurer le suivi des réserves formulées lors de la réception des travaux jusqu'à leur levée ;</a:t>
            </a:r>
            <a:br>
              <a:rPr lang="fr-FR" dirty="0"/>
            </a:br>
            <a:r>
              <a:rPr lang="fr-FR" dirty="0"/>
              <a:t>3° Procéder à l'examen des désordres signalés par le MOA;</a:t>
            </a:r>
            <a:br>
              <a:rPr lang="fr-FR" dirty="0"/>
            </a:br>
            <a:r>
              <a:rPr lang="fr-FR" dirty="0"/>
              <a:t>4° Constituer le dossier des ouvrages exécutés nécessaires à leur exploitation.</a:t>
            </a:r>
          </a:p>
          <a:p>
            <a:br>
              <a:rPr lang="fr-FR" dirty="0"/>
            </a:br>
            <a:endParaRPr lang="fr-FR" dirty="0"/>
          </a:p>
        </p:txBody>
      </p:sp>
      <p:sp>
        <p:nvSpPr>
          <p:cNvPr id="7" name="Bulle narrative : rectangle à coins arrondis 6">
            <a:extLst>
              <a:ext uri="{FF2B5EF4-FFF2-40B4-BE49-F238E27FC236}">
                <a16:creationId xmlns:a16="http://schemas.microsoft.com/office/drawing/2014/main" id="{13D95D67-8ED7-4D81-8A4E-83154DF8C015}"/>
              </a:ext>
            </a:extLst>
          </p:cNvPr>
          <p:cNvSpPr/>
          <p:nvPr/>
        </p:nvSpPr>
        <p:spPr>
          <a:xfrm>
            <a:off x="690114" y="6345237"/>
            <a:ext cx="10950502" cy="512763"/>
          </a:xfrm>
          <a:prstGeom prst="wedgeRoundRectCallout">
            <a:avLst>
              <a:gd name="adj1" fmla="val 10915"/>
              <a:gd name="adj2" fmla="val -11812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Peut s’ajouter l’ordonnancement/pilotage (analyser les tâches , harmoniser dans le temps et dans l'espace les actions, appliquer les mesures  d'organisation)</a:t>
            </a:r>
          </a:p>
        </p:txBody>
      </p:sp>
    </p:spTree>
    <p:extLst>
      <p:ext uri="{BB962C8B-B14F-4D97-AF65-F5344CB8AC3E}">
        <p14:creationId xmlns:p14="http://schemas.microsoft.com/office/powerpoint/2010/main" val="2761207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F29463-A540-4271-9F84-6E2C2928D660}"/>
              </a:ext>
            </a:extLst>
          </p:cNvPr>
          <p:cNvSpPr>
            <a:spLocks noGrp="1"/>
          </p:cNvSpPr>
          <p:nvPr>
            <p:ph type="title"/>
          </p:nvPr>
        </p:nvSpPr>
        <p:spPr>
          <a:xfrm>
            <a:off x="3551412" y="404383"/>
            <a:ext cx="7992888" cy="1745031"/>
          </a:xfrm>
        </p:spPr>
        <p:txBody>
          <a:bodyPr/>
          <a:lstStyle/>
          <a:p>
            <a:r>
              <a:rPr lang="fr-FR" dirty="0"/>
              <a:t>Les missions de MOE spécifiques</a:t>
            </a:r>
          </a:p>
        </p:txBody>
      </p:sp>
      <p:sp>
        <p:nvSpPr>
          <p:cNvPr id="3" name="Espace réservé du pied de page 2">
            <a:extLst>
              <a:ext uri="{FF2B5EF4-FFF2-40B4-BE49-F238E27FC236}">
                <a16:creationId xmlns:a16="http://schemas.microsoft.com/office/drawing/2014/main" id="{377AA3E5-F01A-49F5-B04F-5168BDC743FB}"/>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50E1E9E3-6393-47E8-9592-E034AD17889C}"/>
              </a:ext>
            </a:extLst>
          </p:cNvPr>
          <p:cNvSpPr>
            <a:spLocks noGrp="1"/>
          </p:cNvSpPr>
          <p:nvPr>
            <p:ph type="sldNum" sz="quarter" idx="12"/>
          </p:nvPr>
        </p:nvSpPr>
        <p:spPr/>
        <p:txBody>
          <a:bodyPr/>
          <a:lstStyle/>
          <a:p>
            <a:pPr>
              <a:defRPr/>
            </a:pPr>
            <a:fld id="{29260D3F-96DF-45D0-AD99-7B77370DFDBC}" type="slidenum">
              <a:rPr lang="fr-FR" smtClean="0"/>
              <a:pPr>
                <a:defRPr/>
              </a:pPr>
              <a:t>18</a:t>
            </a:fld>
            <a:endParaRPr lang="fr-FR" dirty="0"/>
          </a:p>
        </p:txBody>
      </p:sp>
      <p:sp>
        <p:nvSpPr>
          <p:cNvPr id="5" name="Rectangle 4">
            <a:extLst>
              <a:ext uri="{FF2B5EF4-FFF2-40B4-BE49-F238E27FC236}">
                <a16:creationId xmlns:a16="http://schemas.microsoft.com/office/drawing/2014/main" id="{BA01E350-3415-421F-9E8F-1E28F76701D6}"/>
              </a:ext>
            </a:extLst>
          </p:cNvPr>
          <p:cNvSpPr/>
          <p:nvPr/>
        </p:nvSpPr>
        <p:spPr>
          <a:xfrm>
            <a:off x="263352" y="2564904"/>
            <a:ext cx="11593288" cy="2503441"/>
          </a:xfrm>
          <a:prstGeom prst="rect">
            <a:avLst/>
          </a:prstGeom>
        </p:spPr>
        <p:txBody>
          <a:bodyPr wrap="square">
            <a:spAutoFit/>
          </a:bodyPr>
          <a:lstStyle/>
          <a:p>
            <a:r>
              <a:rPr lang="fr-FR" sz="2400" dirty="0">
                <a:solidFill>
                  <a:srgbClr val="000000"/>
                </a:solidFill>
                <a:latin typeface="Titillium" panose="00000500000000000000" pitchFamily="50" charset="0"/>
                <a:ea typeface="Times New Roman" panose="02020603050405020304" pitchFamily="18" charset="0"/>
              </a:rPr>
              <a:t>Des éléments de mission spécifiques sont prévus lorsque </a:t>
            </a:r>
            <a:r>
              <a:rPr lang="fr-FR" sz="3200" b="1" dirty="0">
                <a:solidFill>
                  <a:srgbClr val="000000"/>
                </a:solidFill>
                <a:latin typeface="Titillium" panose="00000500000000000000" pitchFamily="50" charset="0"/>
                <a:ea typeface="Times New Roman" panose="02020603050405020304" pitchFamily="18" charset="0"/>
              </a:rPr>
              <a:t>les méthodes ou techniques de réalisation ou les produits industriels à mettre en œuvre impliquent l'intervention, dès l'établissement des études d'avant-projet, d'un opérateur économique </a:t>
            </a:r>
            <a:r>
              <a:rPr lang="fr-FR" sz="2400" dirty="0">
                <a:solidFill>
                  <a:srgbClr val="000000"/>
                </a:solidFill>
                <a:latin typeface="Titillium" panose="00000500000000000000" pitchFamily="50" charset="0"/>
                <a:ea typeface="Times New Roman" panose="02020603050405020304" pitchFamily="18" charset="0"/>
              </a:rPr>
              <a:t>chargé des travaux ou d'un fournisseur de produits industriels.</a:t>
            </a:r>
            <a:endParaRPr lang="fr-FR" sz="2400" dirty="0">
              <a:latin typeface="Titillium" panose="00000500000000000000" pitchFamily="50" charset="0"/>
            </a:endParaRPr>
          </a:p>
        </p:txBody>
      </p:sp>
      <p:sp>
        <p:nvSpPr>
          <p:cNvPr id="6" name="Bulle narrative : rectangle à coins arrondis 5">
            <a:extLst>
              <a:ext uri="{FF2B5EF4-FFF2-40B4-BE49-F238E27FC236}">
                <a16:creationId xmlns:a16="http://schemas.microsoft.com/office/drawing/2014/main" id="{99B68000-E8C9-4764-80FA-3B995A0045DD}"/>
              </a:ext>
            </a:extLst>
          </p:cNvPr>
          <p:cNvSpPr/>
          <p:nvPr/>
        </p:nvSpPr>
        <p:spPr>
          <a:xfrm>
            <a:off x="407368" y="5068345"/>
            <a:ext cx="3888432" cy="1384991"/>
          </a:xfrm>
          <a:prstGeom prst="wedgeRoundRectCallout">
            <a:avLst>
              <a:gd name="adj1" fmla="val 77352"/>
              <a:gd name="adj2" fmla="val -73628"/>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Dès l'établissement des avant-projets</a:t>
            </a:r>
          </a:p>
        </p:txBody>
      </p:sp>
      <p:sp>
        <p:nvSpPr>
          <p:cNvPr id="7" name="Bulle narrative : rectangle à coins arrondis 6">
            <a:extLst>
              <a:ext uri="{FF2B5EF4-FFF2-40B4-BE49-F238E27FC236}">
                <a16:creationId xmlns:a16="http://schemas.microsoft.com/office/drawing/2014/main" id="{27672C86-FB9E-4FB9-B9A5-4106E4076D3F}"/>
              </a:ext>
            </a:extLst>
          </p:cNvPr>
          <p:cNvSpPr/>
          <p:nvPr/>
        </p:nvSpPr>
        <p:spPr>
          <a:xfrm>
            <a:off x="5159896" y="4869161"/>
            <a:ext cx="6341990" cy="1745030"/>
          </a:xfrm>
          <a:prstGeom prst="wedgeRoundRectCallout">
            <a:avLst>
              <a:gd name="adj1" fmla="val -18413"/>
              <a:gd name="adj2" fmla="val -69348"/>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Consultation </a:t>
            </a:r>
          </a:p>
          <a:p>
            <a:r>
              <a:rPr lang="fr-FR" sz="2400" dirty="0">
                <a:solidFill>
                  <a:schemeClr val="tx1"/>
                </a:solidFill>
              </a:rPr>
              <a:t>- à l'issue des études APS ou AVP pour les  opérations de réhabilitation d'infrastructure, </a:t>
            </a:r>
          </a:p>
          <a:p>
            <a:r>
              <a:rPr lang="fr-FR" sz="2400" dirty="0">
                <a:solidFill>
                  <a:schemeClr val="tx1"/>
                </a:solidFill>
              </a:rPr>
              <a:t>- à l'issue des EP pour les ouvrages neufs d'infrastructure.</a:t>
            </a:r>
          </a:p>
        </p:txBody>
      </p:sp>
      <p:sp>
        <p:nvSpPr>
          <p:cNvPr id="8" name="Bulle narrative : rectangle à coins arrondis 7">
            <a:extLst>
              <a:ext uri="{FF2B5EF4-FFF2-40B4-BE49-F238E27FC236}">
                <a16:creationId xmlns:a16="http://schemas.microsoft.com/office/drawing/2014/main" id="{50A834E7-BA4E-4004-9AC7-A726F06F1D5D}"/>
              </a:ext>
            </a:extLst>
          </p:cNvPr>
          <p:cNvSpPr/>
          <p:nvPr/>
        </p:nvSpPr>
        <p:spPr>
          <a:xfrm>
            <a:off x="263352" y="136525"/>
            <a:ext cx="2988806" cy="2356371"/>
          </a:xfrm>
          <a:prstGeom prst="wedgeRoundRectCallo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b="1" dirty="0">
                <a:solidFill>
                  <a:schemeClr val="tx1"/>
                </a:solidFill>
              </a:rPr>
              <a:t>L’entrepreneur</a:t>
            </a:r>
            <a:r>
              <a:rPr lang="fr-FR" sz="2200" dirty="0">
                <a:solidFill>
                  <a:schemeClr val="tx1"/>
                </a:solidFill>
              </a:rPr>
              <a:t> remet les documents graphiques et écrits définissant </a:t>
            </a:r>
            <a:r>
              <a:rPr lang="fr-FR" sz="2200" b="1" dirty="0">
                <a:solidFill>
                  <a:schemeClr val="tx1"/>
                </a:solidFill>
              </a:rPr>
              <a:t>les solutions techniques qu'il propose</a:t>
            </a:r>
          </a:p>
        </p:txBody>
      </p:sp>
    </p:spTree>
    <p:extLst>
      <p:ext uri="{BB962C8B-B14F-4D97-AF65-F5344CB8AC3E}">
        <p14:creationId xmlns:p14="http://schemas.microsoft.com/office/powerpoint/2010/main" val="95025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7C4811-A4C6-453A-8D2E-9041D3440048}"/>
              </a:ext>
            </a:extLst>
          </p:cNvPr>
          <p:cNvSpPr>
            <a:spLocks noGrp="1"/>
          </p:cNvSpPr>
          <p:nvPr>
            <p:ph type="title"/>
          </p:nvPr>
        </p:nvSpPr>
        <p:spPr>
          <a:xfrm>
            <a:off x="911424" y="189268"/>
            <a:ext cx="9865096" cy="1103460"/>
          </a:xfrm>
        </p:spPr>
        <p:txBody>
          <a:bodyPr/>
          <a:lstStyle/>
          <a:p>
            <a:r>
              <a:rPr lang="fr-FR" dirty="0"/>
              <a:t>Eléments de mission spécifiques</a:t>
            </a:r>
          </a:p>
        </p:txBody>
      </p:sp>
      <p:sp>
        <p:nvSpPr>
          <p:cNvPr id="3" name="Espace réservé du pied de page 2">
            <a:extLst>
              <a:ext uri="{FF2B5EF4-FFF2-40B4-BE49-F238E27FC236}">
                <a16:creationId xmlns:a16="http://schemas.microsoft.com/office/drawing/2014/main" id="{727EFF99-ECFC-4300-B8D4-839796171506}"/>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0A6416A8-D8E3-4A21-B9D8-0E5A79581844}"/>
              </a:ext>
            </a:extLst>
          </p:cNvPr>
          <p:cNvSpPr>
            <a:spLocks noGrp="1"/>
          </p:cNvSpPr>
          <p:nvPr>
            <p:ph type="sldNum" sz="quarter" idx="12"/>
          </p:nvPr>
        </p:nvSpPr>
        <p:spPr/>
        <p:txBody>
          <a:bodyPr/>
          <a:lstStyle/>
          <a:p>
            <a:pPr>
              <a:defRPr/>
            </a:pPr>
            <a:fld id="{A142FF88-7862-4B1A-BECA-F79E07CE9CE2}" type="slidenum">
              <a:rPr lang="fr-FR" smtClean="0"/>
              <a:pPr>
                <a:defRPr/>
              </a:pPr>
              <a:t>19</a:t>
            </a:fld>
            <a:endParaRPr lang="fr-FR" dirty="0"/>
          </a:p>
        </p:txBody>
      </p:sp>
      <p:sp>
        <p:nvSpPr>
          <p:cNvPr id="5" name="Organigramme : Alternative 4">
            <a:extLst>
              <a:ext uri="{FF2B5EF4-FFF2-40B4-BE49-F238E27FC236}">
                <a16:creationId xmlns:a16="http://schemas.microsoft.com/office/drawing/2014/main" id="{49BA6E74-2BEF-4CE0-A6D5-35E3687FC17A}"/>
              </a:ext>
            </a:extLst>
          </p:cNvPr>
          <p:cNvSpPr/>
          <p:nvPr/>
        </p:nvSpPr>
        <p:spPr>
          <a:xfrm>
            <a:off x="119336" y="1099053"/>
            <a:ext cx="5591944" cy="542874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b="1" dirty="0"/>
              <a:t>AVP</a:t>
            </a:r>
          </a:p>
          <a:p>
            <a:r>
              <a:rPr lang="fr-FR" sz="2200" dirty="0"/>
              <a:t>1° Apprécier les conséquences de la solution technique étudiée en s'assurant qu'elle est compatible avec les contraintes du programme et qu'elle est assortie de toutes les justifications et avis techniques nécessaires ;</a:t>
            </a:r>
            <a:br>
              <a:rPr lang="fr-FR" sz="2200" dirty="0"/>
            </a:br>
            <a:r>
              <a:rPr lang="fr-FR" sz="2200" dirty="0"/>
              <a:t>2° Retenir la solution technique (le cas échéant en l’adaptant ou en proposer le rejet au MOA);</a:t>
            </a:r>
            <a:br>
              <a:rPr lang="fr-FR" sz="2200" dirty="0"/>
            </a:br>
            <a:r>
              <a:rPr lang="fr-FR" sz="2200" dirty="0"/>
              <a:t>3° Fixer la rémunération définitive du MOE en fct des éléments de missions spécifiques confiés ;</a:t>
            </a:r>
            <a:br>
              <a:rPr lang="fr-FR" sz="2200" dirty="0"/>
            </a:br>
            <a:r>
              <a:rPr lang="fr-FR" sz="2200" dirty="0"/>
              <a:t>4° Arrêter avec l’entreprise, les conditions d'exécution de son marché public.</a:t>
            </a:r>
          </a:p>
        </p:txBody>
      </p:sp>
      <p:sp>
        <p:nvSpPr>
          <p:cNvPr id="6" name="Organigramme : Alternative 5">
            <a:extLst>
              <a:ext uri="{FF2B5EF4-FFF2-40B4-BE49-F238E27FC236}">
                <a16:creationId xmlns:a16="http://schemas.microsoft.com/office/drawing/2014/main" id="{B8016983-DEDC-4D66-873B-6464CA466BE8}"/>
              </a:ext>
            </a:extLst>
          </p:cNvPr>
          <p:cNvSpPr/>
          <p:nvPr/>
        </p:nvSpPr>
        <p:spPr>
          <a:xfrm>
            <a:off x="6444530" y="1196752"/>
            <a:ext cx="5124078" cy="430539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200" b="1" dirty="0"/>
              <a:t>PRO</a:t>
            </a:r>
          </a:p>
          <a:p>
            <a:r>
              <a:rPr lang="fr-FR" sz="2400" dirty="0"/>
              <a:t>1° Définir de façon détaillée les prescriptions architecturales et techniques à partir des études de l’entreprise;</a:t>
            </a:r>
            <a:br>
              <a:rPr lang="fr-FR" sz="2400" dirty="0"/>
            </a:br>
            <a:r>
              <a:rPr lang="fr-FR" sz="2400" dirty="0"/>
              <a:t>2° Permettre au MOA d'évaluer les coûts d'exploitation et de maintenance ;</a:t>
            </a:r>
            <a:br>
              <a:rPr lang="fr-FR" sz="2400" dirty="0"/>
            </a:br>
            <a:r>
              <a:rPr lang="fr-FR" sz="2400" dirty="0"/>
              <a:t>3° Préciser la période de réalisation des marchés publics concernés.</a:t>
            </a:r>
          </a:p>
        </p:txBody>
      </p:sp>
      <p:sp>
        <p:nvSpPr>
          <p:cNvPr id="7" name="Bulle narrative : rectangle à coins arrondis 6">
            <a:extLst>
              <a:ext uri="{FF2B5EF4-FFF2-40B4-BE49-F238E27FC236}">
                <a16:creationId xmlns:a16="http://schemas.microsoft.com/office/drawing/2014/main" id="{16C53A3E-8CEA-4169-B342-09836196C5A7}"/>
              </a:ext>
            </a:extLst>
          </p:cNvPr>
          <p:cNvSpPr/>
          <p:nvPr/>
        </p:nvSpPr>
        <p:spPr>
          <a:xfrm>
            <a:off x="6065751" y="5733256"/>
            <a:ext cx="5591944" cy="935476"/>
          </a:xfrm>
          <a:prstGeom prst="wedgeRoundRectCallout">
            <a:avLst>
              <a:gd name="adj1" fmla="val -45445"/>
              <a:gd name="adj2" fmla="val -74547"/>
              <a:gd name="adj3"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Ces dispositions viennent compléter ou remplacer les missions AVP et PRO « classiques »</a:t>
            </a:r>
          </a:p>
        </p:txBody>
      </p:sp>
    </p:spTree>
    <p:extLst>
      <p:ext uri="{BB962C8B-B14F-4D97-AF65-F5344CB8AC3E}">
        <p14:creationId xmlns:p14="http://schemas.microsoft.com/office/powerpoint/2010/main" val="150199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CA8B6BA-8A68-4043-820C-A9B2E4FDDC22}"/>
              </a:ext>
            </a:extLst>
          </p:cNvPr>
          <p:cNvSpPr>
            <a:spLocks noGrp="1"/>
          </p:cNvSpPr>
          <p:nvPr>
            <p:ph type="subTitle" idx="1"/>
          </p:nvPr>
        </p:nvSpPr>
        <p:spPr/>
        <p:txBody>
          <a:bodyPr/>
          <a:lstStyle/>
          <a:p>
            <a:r>
              <a:rPr lang="fr-FR" dirty="0"/>
              <a:t>Entré en vigueur le 1</a:t>
            </a:r>
            <a:r>
              <a:rPr lang="fr-FR" baseline="30000" dirty="0"/>
              <a:t>er</a:t>
            </a:r>
            <a:r>
              <a:rPr lang="fr-FR" dirty="0"/>
              <a:t> avril 2019</a:t>
            </a:r>
          </a:p>
        </p:txBody>
      </p:sp>
      <p:sp>
        <p:nvSpPr>
          <p:cNvPr id="4" name="Espace réservé du pied de page 3">
            <a:extLst>
              <a:ext uri="{FF2B5EF4-FFF2-40B4-BE49-F238E27FC236}">
                <a16:creationId xmlns:a16="http://schemas.microsoft.com/office/drawing/2014/main" id="{352EB5FB-8BF3-4429-980C-E2A5525E0804}"/>
              </a:ext>
            </a:extLst>
          </p:cNvPr>
          <p:cNvSpPr>
            <a:spLocks noGrp="1"/>
          </p:cNvSpPr>
          <p:nvPr>
            <p:ph type="ftr" sz="quarter" idx="11"/>
          </p:nvPr>
        </p:nvSpPr>
        <p:spPr/>
        <p:txBody>
          <a:bodyPr/>
          <a:lstStyle/>
          <a:p>
            <a:pPr>
              <a:defRPr/>
            </a:pPr>
            <a:r>
              <a:rPr lang="fr-FR"/>
              <a:t>12 avril 2019</a:t>
            </a:r>
            <a:endParaRPr lang="fr-FR" dirty="0"/>
          </a:p>
        </p:txBody>
      </p:sp>
      <p:sp>
        <p:nvSpPr>
          <p:cNvPr id="5" name="Espace réservé du numéro de diapositive 4">
            <a:extLst>
              <a:ext uri="{FF2B5EF4-FFF2-40B4-BE49-F238E27FC236}">
                <a16:creationId xmlns:a16="http://schemas.microsoft.com/office/drawing/2014/main" id="{6F6B4204-F829-4DFF-B5BA-F00ACCD3680A}"/>
              </a:ext>
            </a:extLst>
          </p:cNvPr>
          <p:cNvSpPr>
            <a:spLocks noGrp="1"/>
          </p:cNvSpPr>
          <p:nvPr>
            <p:ph type="sldNum" sz="quarter" idx="12"/>
          </p:nvPr>
        </p:nvSpPr>
        <p:spPr/>
        <p:txBody>
          <a:bodyPr/>
          <a:lstStyle/>
          <a:p>
            <a:pPr>
              <a:defRPr/>
            </a:pPr>
            <a:fld id="{25B219A9-0F26-4E30-9EFC-736BE8B04D9B}" type="slidenum">
              <a:rPr lang="fr-FR" smtClean="0"/>
              <a:pPr>
                <a:defRPr/>
              </a:pPr>
              <a:t>2</a:t>
            </a:fld>
            <a:endParaRPr lang="fr-FR" dirty="0"/>
          </a:p>
        </p:txBody>
      </p:sp>
      <p:sp>
        <p:nvSpPr>
          <p:cNvPr id="6" name="Titre 1">
            <a:extLst>
              <a:ext uri="{FF2B5EF4-FFF2-40B4-BE49-F238E27FC236}">
                <a16:creationId xmlns:a16="http://schemas.microsoft.com/office/drawing/2014/main" id="{4F84604D-C782-4312-936C-D6EDE4D87A9D}"/>
              </a:ext>
            </a:extLst>
          </p:cNvPr>
          <p:cNvSpPr>
            <a:spLocks noGrp="1"/>
          </p:cNvSpPr>
          <p:nvPr>
            <p:ph type="ctrTitle"/>
          </p:nvPr>
        </p:nvSpPr>
        <p:spPr>
          <a:xfrm>
            <a:off x="1524000" y="1397000"/>
            <a:ext cx="9144000" cy="2112963"/>
          </a:xfrm>
        </p:spPr>
        <p:txBody>
          <a:bodyPr/>
          <a:lstStyle/>
          <a:p>
            <a:r>
              <a:rPr lang="fr-FR" dirty="0"/>
              <a:t>Un nouveau code de la Commande Publique</a:t>
            </a:r>
          </a:p>
        </p:txBody>
      </p:sp>
    </p:spTree>
    <p:extLst>
      <p:ext uri="{BB962C8B-B14F-4D97-AF65-F5344CB8AC3E}">
        <p14:creationId xmlns:p14="http://schemas.microsoft.com/office/powerpoint/2010/main" val="4064260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699D06-63C5-4AAF-9AA6-6F576D5B7707}"/>
              </a:ext>
            </a:extLst>
          </p:cNvPr>
          <p:cNvSpPr>
            <a:spLocks noGrp="1"/>
          </p:cNvSpPr>
          <p:nvPr>
            <p:ph type="title"/>
          </p:nvPr>
        </p:nvSpPr>
        <p:spPr/>
        <p:txBody>
          <a:bodyPr/>
          <a:lstStyle/>
          <a:p>
            <a:r>
              <a:rPr lang="fr-FR" dirty="0"/>
              <a:t>La réception de l’ouvrage</a:t>
            </a:r>
          </a:p>
        </p:txBody>
      </p:sp>
      <p:sp>
        <p:nvSpPr>
          <p:cNvPr id="3" name="Espace réservé du pied de page 2">
            <a:extLst>
              <a:ext uri="{FF2B5EF4-FFF2-40B4-BE49-F238E27FC236}">
                <a16:creationId xmlns:a16="http://schemas.microsoft.com/office/drawing/2014/main" id="{076ECD05-C784-40DC-B49B-69628AE81027}"/>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5CBD6E32-D5F4-4CBC-ABFB-C5E04B74B1FB}"/>
              </a:ext>
            </a:extLst>
          </p:cNvPr>
          <p:cNvSpPr>
            <a:spLocks noGrp="1"/>
          </p:cNvSpPr>
          <p:nvPr>
            <p:ph type="sldNum" sz="quarter" idx="12"/>
          </p:nvPr>
        </p:nvSpPr>
        <p:spPr/>
        <p:txBody>
          <a:bodyPr/>
          <a:lstStyle/>
          <a:p>
            <a:pPr>
              <a:defRPr/>
            </a:pPr>
            <a:fld id="{A142FF88-7862-4B1A-BECA-F79E07CE9CE2}" type="slidenum">
              <a:rPr lang="fr-FR" smtClean="0"/>
              <a:pPr>
                <a:defRPr/>
              </a:pPr>
              <a:t>20</a:t>
            </a:fld>
            <a:endParaRPr lang="fr-FR" dirty="0"/>
          </a:p>
        </p:txBody>
      </p:sp>
      <p:sp>
        <p:nvSpPr>
          <p:cNvPr id="5" name="Rectangle 4">
            <a:extLst>
              <a:ext uri="{FF2B5EF4-FFF2-40B4-BE49-F238E27FC236}">
                <a16:creationId xmlns:a16="http://schemas.microsoft.com/office/drawing/2014/main" id="{C4868CDA-05B5-497F-AEE6-97154B2AA17D}"/>
              </a:ext>
            </a:extLst>
          </p:cNvPr>
          <p:cNvSpPr/>
          <p:nvPr/>
        </p:nvSpPr>
        <p:spPr>
          <a:xfrm>
            <a:off x="349201" y="2132856"/>
            <a:ext cx="11195099" cy="2246769"/>
          </a:xfrm>
          <a:prstGeom prst="rect">
            <a:avLst/>
          </a:prstGeom>
        </p:spPr>
        <p:txBody>
          <a:bodyPr wrap="square">
            <a:spAutoFit/>
          </a:bodyPr>
          <a:lstStyle/>
          <a:p>
            <a:r>
              <a:rPr lang="fr-FR" sz="2800" b="1" u="sng" dirty="0">
                <a:solidFill>
                  <a:srgbClr val="000000"/>
                </a:solidFill>
                <a:latin typeface="Titillium" panose="00000500000000000000" pitchFamily="50" charset="0"/>
              </a:rPr>
              <a:t>Article 1792 -6  code civil</a:t>
            </a:r>
          </a:p>
          <a:p>
            <a:r>
              <a:rPr lang="fr-FR" sz="2800" dirty="0">
                <a:solidFill>
                  <a:srgbClr val="000000"/>
                </a:solidFill>
                <a:latin typeface="Titillium" panose="00000500000000000000" pitchFamily="50" charset="0"/>
              </a:rPr>
              <a:t>Acte par lequel le maître de l'ouvrage déclare accepter l'ouvrage avec ou sans réserves. Elle intervient à la demande de la partie la plus diligente, soit à l'amiable, soit à défaut judiciairement. Elle est, en tout état de cause, prononcée contradictoirement.</a:t>
            </a:r>
            <a:endParaRPr lang="fr-FR" sz="2800" dirty="0">
              <a:latin typeface="Titillium" panose="00000500000000000000" pitchFamily="50" charset="0"/>
            </a:endParaRPr>
          </a:p>
        </p:txBody>
      </p:sp>
    </p:spTree>
    <p:extLst>
      <p:ext uri="{BB962C8B-B14F-4D97-AF65-F5344CB8AC3E}">
        <p14:creationId xmlns:p14="http://schemas.microsoft.com/office/powerpoint/2010/main" val="2337270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D92962C-EEA6-4AC2-B644-9F60555E20C8}"/>
              </a:ext>
            </a:extLst>
          </p:cNvPr>
          <p:cNvSpPr>
            <a:spLocks noGrp="1"/>
          </p:cNvSpPr>
          <p:nvPr>
            <p:ph type="ftr" sz="quarter" idx="11"/>
          </p:nvPr>
        </p:nvSpPr>
        <p:spPr/>
        <p:txBody>
          <a:bodyPr/>
          <a:lstStyle/>
          <a:p>
            <a:pPr>
              <a:defRPr/>
            </a:pPr>
            <a:r>
              <a:rPr lang="fr-FR" dirty="0"/>
              <a:t>12 avril 2019</a:t>
            </a:r>
          </a:p>
        </p:txBody>
      </p:sp>
      <p:sp>
        <p:nvSpPr>
          <p:cNvPr id="4" name="Espace réservé du numéro de diapositive 3">
            <a:extLst>
              <a:ext uri="{FF2B5EF4-FFF2-40B4-BE49-F238E27FC236}">
                <a16:creationId xmlns:a16="http://schemas.microsoft.com/office/drawing/2014/main" id="{64B9FB0F-4124-4963-9250-9079A3849F18}"/>
              </a:ext>
            </a:extLst>
          </p:cNvPr>
          <p:cNvSpPr>
            <a:spLocks noGrp="1"/>
          </p:cNvSpPr>
          <p:nvPr>
            <p:ph type="sldNum" sz="quarter" idx="12"/>
          </p:nvPr>
        </p:nvSpPr>
        <p:spPr/>
        <p:txBody>
          <a:bodyPr/>
          <a:lstStyle/>
          <a:p>
            <a:pPr>
              <a:defRPr/>
            </a:pPr>
            <a:fld id="{A142FF88-7862-4B1A-BECA-F79E07CE9CE2}" type="slidenum">
              <a:rPr lang="fr-FR" smtClean="0"/>
              <a:pPr>
                <a:defRPr/>
              </a:pPr>
              <a:t>21</a:t>
            </a:fld>
            <a:endParaRPr lang="fr-FR" dirty="0"/>
          </a:p>
        </p:txBody>
      </p:sp>
      <p:sp>
        <p:nvSpPr>
          <p:cNvPr id="5" name="Rectangle 4">
            <a:extLst>
              <a:ext uri="{FF2B5EF4-FFF2-40B4-BE49-F238E27FC236}">
                <a16:creationId xmlns:a16="http://schemas.microsoft.com/office/drawing/2014/main" id="{500A8198-B3B5-4D3D-A4AD-E1B823AA8C72}"/>
              </a:ext>
            </a:extLst>
          </p:cNvPr>
          <p:cNvSpPr/>
          <p:nvPr/>
        </p:nvSpPr>
        <p:spPr>
          <a:xfrm>
            <a:off x="263352" y="1772817"/>
            <a:ext cx="11377264" cy="3539430"/>
          </a:xfrm>
          <a:prstGeom prst="rect">
            <a:avLst/>
          </a:prstGeom>
        </p:spPr>
        <p:txBody>
          <a:bodyPr wrap="square">
            <a:spAutoFit/>
          </a:bodyPr>
          <a:lstStyle/>
          <a:p>
            <a:r>
              <a:rPr lang="fr-FR" sz="2800" b="1" u="sng" dirty="0">
                <a:solidFill>
                  <a:srgbClr val="000000"/>
                </a:solidFill>
                <a:latin typeface="Titillium" panose="00000500000000000000" pitchFamily="50" charset="0"/>
                <a:ea typeface="Times New Roman" panose="02020603050405020304" pitchFamily="18" charset="0"/>
              </a:rPr>
              <a:t>Modification du champ contractuel, notamment du programme</a:t>
            </a:r>
          </a:p>
          <a:p>
            <a:pPr marL="342900" indent="-342900">
              <a:buFont typeface="Symbol" panose="05050102010706020507" pitchFamily="18" charset="2"/>
              <a:buChar char="Þ"/>
            </a:pPr>
            <a:r>
              <a:rPr lang="fr-FR" sz="2800" dirty="0">
                <a:solidFill>
                  <a:srgbClr val="000000"/>
                </a:solidFill>
                <a:latin typeface="Titillium" panose="00000500000000000000" pitchFamily="50" charset="0"/>
                <a:ea typeface="Times New Roman" panose="02020603050405020304" pitchFamily="18" charset="0"/>
              </a:rPr>
              <a:t>En cas de modification du programme ou de prestations décidées par le maître d'ouvrage, le marché public de maîtrise d'œuvre fait l'objet d'une modification conventionnelle.</a:t>
            </a:r>
          </a:p>
          <a:p>
            <a:endParaRPr lang="fr-FR" sz="2800" dirty="0">
              <a:solidFill>
                <a:srgbClr val="000000"/>
              </a:solidFill>
              <a:latin typeface="Titillium" panose="00000500000000000000" pitchFamily="50" charset="0"/>
              <a:ea typeface="Times New Roman" panose="02020603050405020304" pitchFamily="18" charset="0"/>
            </a:endParaRPr>
          </a:p>
          <a:p>
            <a:pPr marL="342900" indent="-342900">
              <a:buFont typeface="Symbol" panose="05050102010706020507" pitchFamily="18" charset="2"/>
              <a:buChar char="Þ"/>
            </a:pPr>
            <a:r>
              <a:rPr lang="fr-FR" sz="2800" dirty="0">
                <a:solidFill>
                  <a:srgbClr val="000000"/>
                </a:solidFill>
                <a:latin typeface="Titillium" panose="00000500000000000000" pitchFamily="50" charset="0"/>
                <a:ea typeface="Times New Roman" panose="02020603050405020304" pitchFamily="18" charset="0"/>
              </a:rPr>
              <a:t>Cette modification arrête le programme modifié et le coût prévisionnel des travaux, et adapte en conséquence la rémunération du maître d'œuvre et les modalités de son engagement sur ce coût prévisionnel</a:t>
            </a:r>
            <a:endParaRPr lang="fr-FR" sz="2800" dirty="0">
              <a:latin typeface="Titillium" panose="00000500000000000000" pitchFamily="50" charset="0"/>
            </a:endParaRPr>
          </a:p>
        </p:txBody>
      </p:sp>
      <p:sp>
        <p:nvSpPr>
          <p:cNvPr id="6" name="Titre 1">
            <a:extLst>
              <a:ext uri="{FF2B5EF4-FFF2-40B4-BE49-F238E27FC236}">
                <a16:creationId xmlns:a16="http://schemas.microsoft.com/office/drawing/2014/main" id="{C18AA734-E33A-45D6-ABBA-6A9BDF296C98}"/>
              </a:ext>
            </a:extLst>
          </p:cNvPr>
          <p:cNvSpPr>
            <a:spLocks noGrp="1"/>
          </p:cNvSpPr>
          <p:nvPr>
            <p:ph type="title"/>
          </p:nvPr>
        </p:nvSpPr>
        <p:spPr>
          <a:xfrm>
            <a:off x="1559496" y="332656"/>
            <a:ext cx="9743703" cy="1001861"/>
          </a:xfrm>
        </p:spPr>
        <p:txBody>
          <a:bodyPr/>
          <a:lstStyle/>
          <a:p>
            <a:r>
              <a:rPr lang="fr-FR" dirty="0"/>
              <a:t>Le marché de Maîtrise d’</a:t>
            </a:r>
            <a:r>
              <a:rPr lang="fr-FR" dirty="0" err="1"/>
              <a:t>Oeuvre</a:t>
            </a:r>
            <a:endParaRPr lang="fr-FR" dirty="0"/>
          </a:p>
        </p:txBody>
      </p:sp>
    </p:spTree>
    <p:extLst>
      <p:ext uri="{BB962C8B-B14F-4D97-AF65-F5344CB8AC3E}">
        <p14:creationId xmlns:p14="http://schemas.microsoft.com/office/powerpoint/2010/main" val="4289431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FDAEF-1142-4943-A3D2-46C174F2DA4E}"/>
              </a:ext>
            </a:extLst>
          </p:cNvPr>
          <p:cNvSpPr>
            <a:spLocks noGrp="1"/>
          </p:cNvSpPr>
          <p:nvPr>
            <p:ph type="title"/>
          </p:nvPr>
        </p:nvSpPr>
        <p:spPr>
          <a:xfrm>
            <a:off x="1008124" y="0"/>
            <a:ext cx="10175751" cy="1270000"/>
          </a:xfrm>
        </p:spPr>
        <p:txBody>
          <a:bodyPr/>
          <a:lstStyle/>
          <a:p>
            <a:r>
              <a:rPr lang="fr-FR" dirty="0"/>
              <a:t>Le Marché de maîtrise d’</a:t>
            </a:r>
            <a:r>
              <a:rPr lang="fr-FR" dirty="0" err="1"/>
              <a:t>oeuvre</a:t>
            </a:r>
            <a:endParaRPr lang="fr-FR" dirty="0"/>
          </a:p>
        </p:txBody>
      </p:sp>
      <p:sp>
        <p:nvSpPr>
          <p:cNvPr id="3" name="Espace réservé du pied de page 2">
            <a:extLst>
              <a:ext uri="{FF2B5EF4-FFF2-40B4-BE49-F238E27FC236}">
                <a16:creationId xmlns:a16="http://schemas.microsoft.com/office/drawing/2014/main" id="{184C0BD6-BB57-4F61-8CD8-333FED311DB4}"/>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F6175E7F-B684-4AE4-8D7B-1809FADCA90E}"/>
              </a:ext>
            </a:extLst>
          </p:cNvPr>
          <p:cNvSpPr>
            <a:spLocks noGrp="1"/>
          </p:cNvSpPr>
          <p:nvPr>
            <p:ph type="sldNum" sz="quarter" idx="12"/>
          </p:nvPr>
        </p:nvSpPr>
        <p:spPr/>
        <p:txBody>
          <a:bodyPr/>
          <a:lstStyle/>
          <a:p>
            <a:pPr>
              <a:defRPr/>
            </a:pPr>
            <a:fld id="{A142FF88-7862-4B1A-BECA-F79E07CE9CE2}" type="slidenum">
              <a:rPr lang="fr-FR" smtClean="0"/>
              <a:pPr>
                <a:defRPr/>
              </a:pPr>
              <a:t>22</a:t>
            </a:fld>
            <a:endParaRPr lang="fr-FR" dirty="0"/>
          </a:p>
        </p:txBody>
      </p:sp>
      <p:sp>
        <p:nvSpPr>
          <p:cNvPr id="5" name="Rectangle : coins arrondis 4">
            <a:extLst>
              <a:ext uri="{FF2B5EF4-FFF2-40B4-BE49-F238E27FC236}">
                <a16:creationId xmlns:a16="http://schemas.microsoft.com/office/drawing/2014/main" id="{796CE64B-1877-4A94-B342-D72232BDF907}"/>
              </a:ext>
            </a:extLst>
          </p:cNvPr>
          <p:cNvSpPr/>
          <p:nvPr/>
        </p:nvSpPr>
        <p:spPr>
          <a:xfrm>
            <a:off x="116596" y="1111695"/>
            <a:ext cx="3816424"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dirty="0"/>
              <a:t>Allotissement du marché fixé par le MOA et au plus tard avant le commencement des études de PRO</a:t>
            </a:r>
          </a:p>
          <a:p>
            <a:r>
              <a:rPr lang="fr-FR" sz="2800" dirty="0"/>
              <a:t>=&gt; incidence sur le marché public du MOE.</a:t>
            </a:r>
          </a:p>
        </p:txBody>
      </p:sp>
      <p:sp>
        <p:nvSpPr>
          <p:cNvPr id="6" name="Rectangle : coins arrondis 5">
            <a:extLst>
              <a:ext uri="{FF2B5EF4-FFF2-40B4-BE49-F238E27FC236}">
                <a16:creationId xmlns:a16="http://schemas.microsoft.com/office/drawing/2014/main" id="{6742BFEC-8D29-4AE9-8120-2F2064F6C6D3}"/>
              </a:ext>
            </a:extLst>
          </p:cNvPr>
          <p:cNvSpPr/>
          <p:nvPr/>
        </p:nvSpPr>
        <p:spPr>
          <a:xfrm>
            <a:off x="4143810" y="1111695"/>
            <a:ext cx="4464496" cy="42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t>Le marché précise</a:t>
            </a:r>
          </a:p>
          <a:p>
            <a:pPr marL="285750" indent="-285750">
              <a:buFontTx/>
              <a:buChar char="-"/>
            </a:pPr>
            <a:r>
              <a:rPr lang="fr-FR" sz="2400" dirty="0"/>
              <a:t>les modalités selon lesquelles est arrêté le coût prévisionnel des travaux </a:t>
            </a:r>
          </a:p>
          <a:p>
            <a:pPr marL="285750" indent="-285750">
              <a:buFontTx/>
              <a:buChar char="-"/>
            </a:pPr>
            <a:r>
              <a:rPr lang="fr-FR" sz="2400" dirty="0"/>
              <a:t>un seuil de tolérance, sur lesquels s'engage le maître d'œuvre </a:t>
            </a:r>
          </a:p>
          <a:p>
            <a:pPr marL="285750" indent="-285750">
              <a:buFontTx/>
              <a:buChar char="-"/>
            </a:pPr>
            <a:r>
              <a:rPr lang="fr-FR" sz="2400" dirty="0"/>
              <a:t>les conséquences, pour le MOE des engagements souscrits.</a:t>
            </a:r>
          </a:p>
        </p:txBody>
      </p:sp>
      <p:sp>
        <p:nvSpPr>
          <p:cNvPr id="7" name="Rectangle : coins arrondis 6">
            <a:extLst>
              <a:ext uri="{FF2B5EF4-FFF2-40B4-BE49-F238E27FC236}">
                <a16:creationId xmlns:a16="http://schemas.microsoft.com/office/drawing/2014/main" id="{8C364DBE-FF5E-4758-9182-D0F4E87E7A44}"/>
              </a:ext>
            </a:extLst>
          </p:cNvPr>
          <p:cNvSpPr/>
          <p:nvPr/>
        </p:nvSpPr>
        <p:spPr>
          <a:xfrm>
            <a:off x="8819095" y="908720"/>
            <a:ext cx="3256307" cy="4586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dirty="0"/>
              <a:t>Si le marché comprend la mission ACT</a:t>
            </a:r>
            <a:r>
              <a:rPr lang="fr-FR" sz="2400" dirty="0"/>
              <a:t>,</a:t>
            </a:r>
          </a:p>
          <a:p>
            <a:pPr marL="285750" indent="-285750">
              <a:buFontTx/>
              <a:buChar char="-"/>
            </a:pPr>
            <a:r>
              <a:rPr lang="fr-FR" sz="2000" dirty="0"/>
              <a:t>Engagement du titulaire à respecter le coût prévisionnel des travaux</a:t>
            </a:r>
          </a:p>
          <a:p>
            <a:pPr marL="285750" indent="-285750">
              <a:buFontTx/>
              <a:buChar char="-"/>
            </a:pPr>
            <a:r>
              <a:rPr lang="fr-FR" sz="2000" dirty="0"/>
              <a:t>Sur la base du montant arrêté au plus tard avant le lancement de la procédure de passation des marchés publics de travaux.</a:t>
            </a:r>
            <a:br>
              <a:rPr lang="fr-FR" sz="2000" dirty="0"/>
            </a:br>
            <a:endParaRPr lang="fr-FR" sz="2000" dirty="0"/>
          </a:p>
        </p:txBody>
      </p:sp>
      <p:sp>
        <p:nvSpPr>
          <p:cNvPr id="8" name="Bulle narrative : rectangle à coins arrondis 7">
            <a:extLst>
              <a:ext uri="{FF2B5EF4-FFF2-40B4-BE49-F238E27FC236}">
                <a16:creationId xmlns:a16="http://schemas.microsoft.com/office/drawing/2014/main" id="{4367EA43-D6B9-4CE2-8FCE-EABF582BD589}"/>
              </a:ext>
            </a:extLst>
          </p:cNvPr>
          <p:cNvSpPr/>
          <p:nvPr/>
        </p:nvSpPr>
        <p:spPr>
          <a:xfrm>
            <a:off x="3387114" y="5746305"/>
            <a:ext cx="8688288" cy="1049115"/>
          </a:xfrm>
          <a:prstGeom prst="wedgeRoundRectCallout">
            <a:avLst>
              <a:gd name="adj1" fmla="val 20843"/>
              <a:gd name="adj2" fmla="val -106904"/>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En cas de dépassement du seuil de tolérance, le MOA peut demander au maître d'œuvre d'adapter ses études, </a:t>
            </a:r>
            <a:r>
              <a:rPr lang="fr-FR" sz="2000" b="1" u="sng" dirty="0">
                <a:solidFill>
                  <a:schemeClr val="tx1"/>
                </a:solidFill>
              </a:rPr>
              <a:t>sans rémunération supplémentaire </a:t>
            </a:r>
            <a:r>
              <a:rPr lang="fr-FR" sz="2000" dirty="0">
                <a:solidFill>
                  <a:schemeClr val="tx1"/>
                </a:solidFill>
              </a:rPr>
              <a:t>(sous réserve précisée diapositive suivante)</a:t>
            </a:r>
          </a:p>
        </p:txBody>
      </p:sp>
    </p:spTree>
    <p:extLst>
      <p:ext uri="{BB962C8B-B14F-4D97-AF65-F5344CB8AC3E}">
        <p14:creationId xmlns:p14="http://schemas.microsoft.com/office/powerpoint/2010/main" val="971528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D4FD8AB-8DBE-4FD2-980A-E3EB2AD16AF2}"/>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93CD8887-ABE5-4DAE-B4B5-5CDC10985C2D}"/>
              </a:ext>
            </a:extLst>
          </p:cNvPr>
          <p:cNvSpPr>
            <a:spLocks noGrp="1"/>
          </p:cNvSpPr>
          <p:nvPr>
            <p:ph type="sldNum" sz="quarter" idx="12"/>
          </p:nvPr>
        </p:nvSpPr>
        <p:spPr/>
        <p:txBody>
          <a:bodyPr/>
          <a:lstStyle/>
          <a:p>
            <a:pPr>
              <a:defRPr/>
            </a:pPr>
            <a:fld id="{29260D3F-96DF-45D0-AD99-7B77370DFDBC}" type="slidenum">
              <a:rPr lang="fr-FR" smtClean="0"/>
              <a:pPr>
                <a:defRPr/>
              </a:pPr>
              <a:t>23</a:t>
            </a:fld>
            <a:endParaRPr lang="fr-FR" dirty="0"/>
          </a:p>
        </p:txBody>
      </p:sp>
      <p:sp>
        <p:nvSpPr>
          <p:cNvPr id="5" name="Titre 1">
            <a:extLst>
              <a:ext uri="{FF2B5EF4-FFF2-40B4-BE49-F238E27FC236}">
                <a16:creationId xmlns:a16="http://schemas.microsoft.com/office/drawing/2014/main" id="{EB675E7D-ADFB-458D-8264-03C1E46BA31F}"/>
              </a:ext>
            </a:extLst>
          </p:cNvPr>
          <p:cNvSpPr>
            <a:spLocks noGrp="1"/>
          </p:cNvSpPr>
          <p:nvPr>
            <p:ph type="title"/>
          </p:nvPr>
        </p:nvSpPr>
        <p:spPr>
          <a:xfrm>
            <a:off x="1199456" y="136525"/>
            <a:ext cx="10175751" cy="1270000"/>
          </a:xfrm>
        </p:spPr>
        <p:txBody>
          <a:bodyPr/>
          <a:lstStyle/>
          <a:p>
            <a:r>
              <a:rPr lang="fr-FR" dirty="0"/>
              <a:t>Le Marché de maîtrise d’</a:t>
            </a:r>
            <a:r>
              <a:rPr lang="fr-FR" dirty="0" err="1"/>
              <a:t>oeuvre</a:t>
            </a:r>
            <a:endParaRPr lang="fr-FR" dirty="0"/>
          </a:p>
        </p:txBody>
      </p:sp>
      <p:sp>
        <p:nvSpPr>
          <p:cNvPr id="6" name="Rectangle : coins arrondis 5">
            <a:extLst>
              <a:ext uri="{FF2B5EF4-FFF2-40B4-BE49-F238E27FC236}">
                <a16:creationId xmlns:a16="http://schemas.microsoft.com/office/drawing/2014/main" id="{37FADDA9-8D49-445D-8B91-6BBE5009CDC6}"/>
              </a:ext>
            </a:extLst>
          </p:cNvPr>
          <p:cNvSpPr/>
          <p:nvPr/>
        </p:nvSpPr>
        <p:spPr>
          <a:xfrm>
            <a:off x="191344" y="1298054"/>
            <a:ext cx="8928992" cy="41764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u="sng" dirty="0"/>
              <a:t>Si le marché comprend les missions ACT , DET et AOR</a:t>
            </a:r>
            <a:r>
              <a:rPr lang="fr-FR" sz="2400" dirty="0"/>
              <a:t>,</a:t>
            </a:r>
          </a:p>
          <a:p>
            <a:pPr marL="285750" indent="-285750">
              <a:buFontTx/>
              <a:buChar char="-"/>
            </a:pPr>
            <a:r>
              <a:rPr lang="fr-FR" sz="2400" dirty="0"/>
              <a:t>Engagement de son titulaire de respecter le coût, assorti d'un nouveau seuil de tolérance, qui résulte des marchés publics de travaux passés par le MOA.</a:t>
            </a:r>
          </a:p>
          <a:p>
            <a:pPr marL="285750" indent="-285750">
              <a:buFontTx/>
              <a:buChar char="-"/>
            </a:pPr>
            <a:r>
              <a:rPr lang="fr-FR" sz="2400" dirty="0"/>
              <a:t>Fixer les modalités de prise en compte des variations des conditions économiques dans l’évaluation du coût total définitif des travaux </a:t>
            </a:r>
          </a:p>
          <a:p>
            <a:pPr marL="285750" indent="-285750">
              <a:buFontTx/>
              <a:buChar char="-"/>
            </a:pPr>
            <a:r>
              <a:rPr lang="fr-FR" sz="2400" dirty="0"/>
              <a:t>Fixer les modalités de calcul de réduction de la rémunération du MOE, </a:t>
            </a:r>
            <a:r>
              <a:rPr lang="fr-FR" sz="2400" u="sng" dirty="0"/>
              <a:t>dans la limite de 15 % </a:t>
            </a:r>
            <a:r>
              <a:rPr lang="fr-FR" sz="2400" dirty="0"/>
              <a:t>des montants  postérieurs du marché à l'attribution des marchés publics de travaux.</a:t>
            </a:r>
          </a:p>
        </p:txBody>
      </p:sp>
      <p:sp>
        <p:nvSpPr>
          <p:cNvPr id="7" name="Bulle narrative : rectangle à coins arrondis 6">
            <a:extLst>
              <a:ext uri="{FF2B5EF4-FFF2-40B4-BE49-F238E27FC236}">
                <a16:creationId xmlns:a16="http://schemas.microsoft.com/office/drawing/2014/main" id="{064B2A1F-454B-42DD-A104-616E4ED76DD3}"/>
              </a:ext>
            </a:extLst>
          </p:cNvPr>
          <p:cNvSpPr/>
          <p:nvPr/>
        </p:nvSpPr>
        <p:spPr>
          <a:xfrm>
            <a:off x="983432" y="5471327"/>
            <a:ext cx="6480720" cy="1270000"/>
          </a:xfrm>
          <a:prstGeom prst="wedgeRoundRectCallout">
            <a:avLst>
              <a:gd name="adj1" fmla="val 40829"/>
              <a:gd name="adj2" fmla="val -60807"/>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rPr>
              <a:t>En cas de dépassement excédant le seuil de tolérance, la rémunération du MOE est réduite. </a:t>
            </a:r>
          </a:p>
        </p:txBody>
      </p:sp>
      <p:sp>
        <p:nvSpPr>
          <p:cNvPr id="8" name="Bulle narrative : rectangle à coins arrondis 7">
            <a:extLst>
              <a:ext uri="{FF2B5EF4-FFF2-40B4-BE49-F238E27FC236}">
                <a16:creationId xmlns:a16="http://schemas.microsoft.com/office/drawing/2014/main" id="{3176FEAE-154A-42BC-865B-A2F126E997AB}"/>
              </a:ext>
            </a:extLst>
          </p:cNvPr>
          <p:cNvSpPr/>
          <p:nvPr/>
        </p:nvSpPr>
        <p:spPr>
          <a:xfrm>
            <a:off x="9264352" y="1052736"/>
            <a:ext cx="2736304" cy="4320480"/>
          </a:xfrm>
          <a:prstGeom prst="wedgeRoundRectCallout">
            <a:avLst>
              <a:gd name="adj1" fmla="val -72138"/>
              <a:gd name="adj2" fmla="val 37897"/>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rPr>
              <a:t>Attention, disposition non applicable lorsqu’il est établi que certaines des données techniques nécessaires à la souscription de ces engagements ne pourront être connues au moment où ces engagements devraient être pris.</a:t>
            </a:r>
          </a:p>
        </p:txBody>
      </p:sp>
      <p:sp>
        <p:nvSpPr>
          <p:cNvPr id="2" name="Phylactère : pensées 1">
            <a:extLst>
              <a:ext uri="{FF2B5EF4-FFF2-40B4-BE49-F238E27FC236}">
                <a16:creationId xmlns:a16="http://schemas.microsoft.com/office/drawing/2014/main" id="{F0A23945-14D8-44DA-A955-799EDD2704AF}"/>
              </a:ext>
            </a:extLst>
          </p:cNvPr>
          <p:cNvSpPr/>
          <p:nvPr/>
        </p:nvSpPr>
        <p:spPr>
          <a:xfrm>
            <a:off x="8328248" y="5589240"/>
            <a:ext cx="2808312" cy="844203"/>
          </a:xfrm>
          <a:prstGeom prst="cloudCallout">
            <a:avLst>
              <a:gd name="adj1" fmla="val -77562"/>
              <a:gd name="adj2" fmla="val 51333"/>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Jurisprudence!</a:t>
            </a:r>
          </a:p>
        </p:txBody>
      </p:sp>
    </p:spTree>
    <p:extLst>
      <p:ext uri="{BB962C8B-B14F-4D97-AF65-F5344CB8AC3E}">
        <p14:creationId xmlns:p14="http://schemas.microsoft.com/office/powerpoint/2010/main" val="302681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1E101-86E3-451C-A5B0-69BCDA0DB7D7}"/>
              </a:ext>
            </a:extLst>
          </p:cNvPr>
          <p:cNvSpPr>
            <a:spLocks noGrp="1"/>
          </p:cNvSpPr>
          <p:nvPr>
            <p:ph type="ctrTitle"/>
          </p:nvPr>
        </p:nvSpPr>
        <p:spPr>
          <a:xfrm>
            <a:off x="1343472" y="543958"/>
            <a:ext cx="9144000" cy="2112484"/>
          </a:xfrm>
        </p:spPr>
        <p:txBody>
          <a:bodyPr/>
          <a:lstStyle/>
          <a:p>
            <a:r>
              <a:rPr lang="fr-FR" dirty="0"/>
              <a:t>Le code civil</a:t>
            </a:r>
          </a:p>
        </p:txBody>
      </p:sp>
      <p:sp>
        <p:nvSpPr>
          <p:cNvPr id="3" name="Sous-titre 2">
            <a:extLst>
              <a:ext uri="{FF2B5EF4-FFF2-40B4-BE49-F238E27FC236}">
                <a16:creationId xmlns:a16="http://schemas.microsoft.com/office/drawing/2014/main" id="{67852D4E-AB47-43B4-9C91-933D9E986B45}"/>
              </a:ext>
            </a:extLst>
          </p:cNvPr>
          <p:cNvSpPr>
            <a:spLocks noGrp="1"/>
          </p:cNvSpPr>
          <p:nvPr>
            <p:ph type="subTitle" idx="1"/>
          </p:nvPr>
        </p:nvSpPr>
        <p:spPr>
          <a:xfrm>
            <a:off x="1524000" y="2850634"/>
            <a:ext cx="9144000" cy="1655762"/>
          </a:xfrm>
        </p:spPr>
        <p:txBody>
          <a:bodyPr>
            <a:normAutofit lnSpcReduction="10000"/>
          </a:bodyPr>
          <a:lstStyle/>
          <a:p>
            <a:r>
              <a:rPr lang="fr-FR" dirty="0">
                <a:hlinkClick r:id="rId2"/>
              </a:rPr>
              <a:t>Chapitre III : Du louage d'ouvrage et d'industrie.</a:t>
            </a:r>
            <a:endParaRPr lang="fr-FR" dirty="0"/>
          </a:p>
          <a:p>
            <a:r>
              <a:rPr lang="fr-FR" dirty="0"/>
              <a:t>Section 3 : Des devis et des marchés</a:t>
            </a:r>
          </a:p>
          <a:p>
            <a:endParaRPr lang="fr-FR" dirty="0"/>
          </a:p>
        </p:txBody>
      </p:sp>
      <p:sp>
        <p:nvSpPr>
          <p:cNvPr id="4" name="Espace réservé du pied de page 3">
            <a:extLst>
              <a:ext uri="{FF2B5EF4-FFF2-40B4-BE49-F238E27FC236}">
                <a16:creationId xmlns:a16="http://schemas.microsoft.com/office/drawing/2014/main" id="{D586D8BD-DD1D-4F78-A779-1EB4D5D395AF}"/>
              </a:ext>
            </a:extLst>
          </p:cNvPr>
          <p:cNvSpPr>
            <a:spLocks noGrp="1"/>
          </p:cNvSpPr>
          <p:nvPr>
            <p:ph type="ftr" sz="quarter" idx="11"/>
          </p:nvPr>
        </p:nvSpPr>
        <p:spPr/>
        <p:txBody>
          <a:bodyPr/>
          <a:lstStyle/>
          <a:p>
            <a:pPr>
              <a:defRPr/>
            </a:pPr>
            <a:r>
              <a:rPr lang="fr-FR"/>
              <a:t>12 avril 2019</a:t>
            </a:r>
            <a:endParaRPr lang="fr-FR" dirty="0"/>
          </a:p>
        </p:txBody>
      </p:sp>
      <p:sp>
        <p:nvSpPr>
          <p:cNvPr id="5" name="Espace réservé du numéro de diapositive 4">
            <a:extLst>
              <a:ext uri="{FF2B5EF4-FFF2-40B4-BE49-F238E27FC236}">
                <a16:creationId xmlns:a16="http://schemas.microsoft.com/office/drawing/2014/main" id="{771D0A99-30A2-4F27-8204-9AA1F9BC8617}"/>
              </a:ext>
            </a:extLst>
          </p:cNvPr>
          <p:cNvSpPr>
            <a:spLocks noGrp="1"/>
          </p:cNvSpPr>
          <p:nvPr>
            <p:ph type="sldNum" sz="quarter" idx="12"/>
          </p:nvPr>
        </p:nvSpPr>
        <p:spPr/>
        <p:txBody>
          <a:bodyPr/>
          <a:lstStyle/>
          <a:p>
            <a:pPr>
              <a:defRPr/>
            </a:pPr>
            <a:fld id="{25B219A9-0F26-4E30-9EFC-736BE8B04D9B}" type="slidenum">
              <a:rPr lang="fr-FR" smtClean="0"/>
              <a:pPr>
                <a:defRPr/>
              </a:pPr>
              <a:t>24</a:t>
            </a:fld>
            <a:endParaRPr lang="fr-FR" dirty="0"/>
          </a:p>
        </p:txBody>
      </p:sp>
    </p:spTree>
    <p:extLst>
      <p:ext uri="{BB962C8B-B14F-4D97-AF65-F5344CB8AC3E}">
        <p14:creationId xmlns:p14="http://schemas.microsoft.com/office/powerpoint/2010/main" val="418545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2F17FD-26B0-4559-A447-DA5999009CC2}"/>
              </a:ext>
            </a:extLst>
          </p:cNvPr>
          <p:cNvSpPr>
            <a:spLocks noGrp="1"/>
          </p:cNvSpPr>
          <p:nvPr>
            <p:ph type="title"/>
          </p:nvPr>
        </p:nvSpPr>
        <p:spPr/>
        <p:txBody>
          <a:bodyPr/>
          <a:lstStyle/>
          <a:p>
            <a:r>
              <a:rPr lang="fr-FR" dirty="0"/>
              <a:t>Le louage d’ouvrage</a:t>
            </a:r>
          </a:p>
        </p:txBody>
      </p:sp>
      <p:sp>
        <p:nvSpPr>
          <p:cNvPr id="3" name="Espace réservé du pied de page 2">
            <a:extLst>
              <a:ext uri="{FF2B5EF4-FFF2-40B4-BE49-F238E27FC236}">
                <a16:creationId xmlns:a16="http://schemas.microsoft.com/office/drawing/2014/main" id="{C9E7CB92-3BC7-4532-AC74-977E4F687F0E}"/>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5D399055-04A9-49DF-BB29-966859FECA35}"/>
              </a:ext>
            </a:extLst>
          </p:cNvPr>
          <p:cNvSpPr>
            <a:spLocks noGrp="1"/>
          </p:cNvSpPr>
          <p:nvPr>
            <p:ph type="sldNum" sz="quarter" idx="12"/>
          </p:nvPr>
        </p:nvSpPr>
        <p:spPr/>
        <p:txBody>
          <a:bodyPr/>
          <a:lstStyle/>
          <a:p>
            <a:pPr>
              <a:defRPr/>
            </a:pPr>
            <a:fld id="{A142FF88-7862-4B1A-BECA-F79E07CE9CE2}" type="slidenum">
              <a:rPr lang="fr-FR" smtClean="0"/>
              <a:pPr>
                <a:defRPr/>
              </a:pPr>
              <a:t>25</a:t>
            </a:fld>
            <a:endParaRPr lang="fr-FR" dirty="0"/>
          </a:p>
        </p:txBody>
      </p:sp>
      <p:sp>
        <p:nvSpPr>
          <p:cNvPr id="5" name="Rectangle 4">
            <a:extLst>
              <a:ext uri="{FF2B5EF4-FFF2-40B4-BE49-F238E27FC236}">
                <a16:creationId xmlns:a16="http://schemas.microsoft.com/office/drawing/2014/main" id="{A2074D83-4630-4DAC-80C2-8CD9C28BAEE2}"/>
              </a:ext>
            </a:extLst>
          </p:cNvPr>
          <p:cNvSpPr/>
          <p:nvPr/>
        </p:nvSpPr>
        <p:spPr>
          <a:xfrm>
            <a:off x="191344" y="1772816"/>
            <a:ext cx="11809312" cy="3477875"/>
          </a:xfrm>
          <a:prstGeom prst="rect">
            <a:avLst/>
          </a:prstGeom>
        </p:spPr>
        <p:txBody>
          <a:bodyPr wrap="square">
            <a:spAutoFit/>
          </a:bodyPr>
          <a:lstStyle/>
          <a:p>
            <a:r>
              <a:rPr lang="fr-FR" sz="2800" b="1" u="sng" dirty="0">
                <a:solidFill>
                  <a:srgbClr val="000000"/>
                </a:solidFill>
                <a:latin typeface="Titillium" panose="00000500000000000000" pitchFamily="50" charset="0"/>
              </a:rPr>
              <a:t>Article 1779</a:t>
            </a:r>
          </a:p>
          <a:p>
            <a:endParaRPr lang="fr-FR" sz="3200" dirty="0">
              <a:solidFill>
                <a:srgbClr val="000000"/>
              </a:solidFill>
              <a:latin typeface="Titillium" panose="00000500000000000000" pitchFamily="50" charset="0"/>
            </a:endParaRPr>
          </a:p>
          <a:p>
            <a:r>
              <a:rPr lang="fr-FR" sz="3200" dirty="0">
                <a:solidFill>
                  <a:srgbClr val="000000"/>
                </a:solidFill>
                <a:latin typeface="Titillium" panose="00000500000000000000" pitchFamily="50" charset="0"/>
              </a:rPr>
              <a:t>Trois espèces principales de louage d'ouvrage et d'industrie :</a:t>
            </a:r>
          </a:p>
          <a:p>
            <a:r>
              <a:rPr lang="fr-FR" sz="3200" dirty="0">
                <a:solidFill>
                  <a:srgbClr val="000000"/>
                </a:solidFill>
                <a:latin typeface="Titillium" panose="00000500000000000000" pitchFamily="50" charset="0"/>
              </a:rPr>
              <a:t>1° Le louage de service ;</a:t>
            </a:r>
          </a:p>
          <a:p>
            <a:endParaRPr lang="fr-FR" sz="3200" dirty="0">
              <a:solidFill>
                <a:srgbClr val="000000"/>
              </a:solidFill>
              <a:latin typeface="Titillium" panose="00000500000000000000" pitchFamily="50" charset="0"/>
            </a:endParaRPr>
          </a:p>
          <a:p>
            <a:r>
              <a:rPr lang="fr-FR" sz="3200" dirty="0">
                <a:solidFill>
                  <a:srgbClr val="000000"/>
                </a:solidFill>
                <a:latin typeface="Titillium" panose="00000500000000000000" pitchFamily="50" charset="0"/>
              </a:rPr>
              <a:t>3° Celui des architectes, entrepreneurs d'ouvrages et techniciens par suite d'études, devis ou marchés.</a:t>
            </a:r>
            <a:endParaRPr lang="fr-FR" sz="3200" b="0" i="0" dirty="0">
              <a:solidFill>
                <a:srgbClr val="000000"/>
              </a:solidFill>
              <a:effectLst/>
              <a:latin typeface="Titillium" panose="00000500000000000000" pitchFamily="50" charset="0"/>
            </a:endParaRPr>
          </a:p>
        </p:txBody>
      </p:sp>
    </p:spTree>
    <p:extLst>
      <p:ext uri="{BB962C8B-B14F-4D97-AF65-F5344CB8AC3E}">
        <p14:creationId xmlns:p14="http://schemas.microsoft.com/office/powerpoint/2010/main" val="382234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0D015-69DD-48F3-9C29-F3868B0361A5}"/>
              </a:ext>
            </a:extLst>
          </p:cNvPr>
          <p:cNvSpPr>
            <a:spLocks noGrp="1"/>
          </p:cNvSpPr>
          <p:nvPr>
            <p:ph type="title"/>
          </p:nvPr>
        </p:nvSpPr>
        <p:spPr/>
        <p:txBody>
          <a:bodyPr/>
          <a:lstStyle/>
          <a:p>
            <a:r>
              <a:rPr lang="fr-FR" dirty="0"/>
              <a:t>Le constructeur de l'ouvrage</a:t>
            </a:r>
          </a:p>
        </p:txBody>
      </p:sp>
      <p:sp>
        <p:nvSpPr>
          <p:cNvPr id="3" name="Espace réservé du pied de page 2">
            <a:extLst>
              <a:ext uri="{FF2B5EF4-FFF2-40B4-BE49-F238E27FC236}">
                <a16:creationId xmlns:a16="http://schemas.microsoft.com/office/drawing/2014/main" id="{027D3095-7399-4782-96F2-84577BFA3509}"/>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9EFEEB10-1B86-43E5-A068-B3A53A78A92D}"/>
              </a:ext>
            </a:extLst>
          </p:cNvPr>
          <p:cNvSpPr>
            <a:spLocks noGrp="1"/>
          </p:cNvSpPr>
          <p:nvPr>
            <p:ph type="sldNum" sz="quarter" idx="12"/>
          </p:nvPr>
        </p:nvSpPr>
        <p:spPr/>
        <p:txBody>
          <a:bodyPr/>
          <a:lstStyle/>
          <a:p>
            <a:pPr>
              <a:defRPr/>
            </a:pPr>
            <a:fld id="{A142FF88-7862-4B1A-BECA-F79E07CE9CE2}" type="slidenum">
              <a:rPr lang="fr-FR" smtClean="0"/>
              <a:pPr>
                <a:defRPr/>
              </a:pPr>
              <a:t>26</a:t>
            </a:fld>
            <a:endParaRPr lang="fr-FR" dirty="0"/>
          </a:p>
        </p:txBody>
      </p:sp>
      <p:sp>
        <p:nvSpPr>
          <p:cNvPr id="5" name="Rectangle 4">
            <a:extLst>
              <a:ext uri="{FF2B5EF4-FFF2-40B4-BE49-F238E27FC236}">
                <a16:creationId xmlns:a16="http://schemas.microsoft.com/office/drawing/2014/main" id="{233A64E5-BDF0-41CD-82FD-97E5BA87EB7F}"/>
              </a:ext>
            </a:extLst>
          </p:cNvPr>
          <p:cNvSpPr/>
          <p:nvPr/>
        </p:nvSpPr>
        <p:spPr>
          <a:xfrm>
            <a:off x="263352" y="1484784"/>
            <a:ext cx="11809312" cy="4832092"/>
          </a:xfrm>
          <a:prstGeom prst="rect">
            <a:avLst/>
          </a:prstGeom>
        </p:spPr>
        <p:txBody>
          <a:bodyPr wrap="square">
            <a:spAutoFit/>
          </a:bodyPr>
          <a:lstStyle/>
          <a:p>
            <a:r>
              <a:rPr lang="fr-FR" sz="2800" b="1" u="sng" dirty="0">
                <a:solidFill>
                  <a:srgbClr val="000000"/>
                </a:solidFill>
                <a:latin typeface="Titillium" panose="00000500000000000000" pitchFamily="50" charset="0"/>
              </a:rPr>
              <a:t>Article 1792-1</a:t>
            </a:r>
          </a:p>
          <a:p>
            <a:r>
              <a:rPr lang="fr-FR" sz="2800" dirty="0">
                <a:solidFill>
                  <a:srgbClr val="000000"/>
                </a:solidFill>
                <a:latin typeface="Titillium" panose="00000500000000000000" pitchFamily="50" charset="0"/>
              </a:rPr>
              <a:t>1° Tout architecte, entrepreneur, technicien ou autre personne liée au maître de l'ouvrage par un contrat de louage d'ouvrage ;</a:t>
            </a:r>
          </a:p>
          <a:p>
            <a:r>
              <a:rPr lang="fr-FR" sz="2800" dirty="0">
                <a:solidFill>
                  <a:srgbClr val="000000"/>
                </a:solidFill>
                <a:latin typeface="Titillium" panose="00000500000000000000" pitchFamily="50" charset="0"/>
              </a:rPr>
              <a:t>3° Toute personne qui, bien qu'agissant en qualité de mandataire du propriétaire de l'ouvrage, accomplit une mission assimilable à celle d'un locateur d'ouvrage.</a:t>
            </a:r>
          </a:p>
          <a:p>
            <a:endParaRPr lang="fr-FR" sz="2800" dirty="0">
              <a:solidFill>
                <a:srgbClr val="000000"/>
              </a:solidFill>
              <a:latin typeface="Titillium" panose="00000500000000000000" pitchFamily="50" charset="0"/>
            </a:endParaRPr>
          </a:p>
          <a:p>
            <a:r>
              <a:rPr lang="fr-FR" sz="2800" dirty="0">
                <a:latin typeface="Titillium" panose="00000500000000000000" pitchFamily="50" charset="0"/>
              </a:rPr>
              <a:t>Le fabricant d'un ouvrage est solidairement responsable des obligations </a:t>
            </a:r>
            <a:r>
              <a:rPr lang="fr-FR" sz="2000" dirty="0">
                <a:latin typeface="Titillium" panose="00000500000000000000" pitchFamily="50" charset="0"/>
              </a:rPr>
              <a:t>mises par les articles </a:t>
            </a:r>
            <a:r>
              <a:rPr lang="fr-FR" sz="2000" u="sng" dirty="0">
                <a:latin typeface="Titillium" panose="00000500000000000000" pitchFamily="50" charset="0"/>
                <a:hlinkClick r:id="rId2"/>
              </a:rPr>
              <a:t>1792</a:t>
            </a:r>
            <a:r>
              <a:rPr lang="fr-FR" sz="2000" dirty="0">
                <a:latin typeface="Titillium" panose="00000500000000000000" pitchFamily="50" charset="0"/>
              </a:rPr>
              <a:t>, </a:t>
            </a:r>
            <a:r>
              <a:rPr lang="fr-FR" sz="2000" u="sng" dirty="0">
                <a:latin typeface="Titillium" panose="00000500000000000000" pitchFamily="50" charset="0"/>
                <a:hlinkClick r:id="rId3"/>
              </a:rPr>
              <a:t>1792-2 </a:t>
            </a:r>
            <a:r>
              <a:rPr lang="fr-FR" sz="2000" dirty="0">
                <a:latin typeface="Titillium" panose="00000500000000000000" pitchFamily="50" charset="0"/>
              </a:rPr>
              <a:t>et </a:t>
            </a:r>
            <a:r>
              <a:rPr lang="fr-FR" sz="2000" u="sng" dirty="0">
                <a:latin typeface="Titillium" panose="00000500000000000000" pitchFamily="50" charset="0"/>
                <a:hlinkClick r:id="rId4"/>
              </a:rPr>
              <a:t>1792-3</a:t>
            </a:r>
            <a:r>
              <a:rPr lang="fr-FR" sz="2800" dirty="0">
                <a:latin typeface="Titillium" panose="00000500000000000000" pitchFamily="50" charset="0"/>
              </a:rPr>
              <a:t> à la charge du locateur d'ouvrage qui a mis en </a:t>
            </a:r>
            <a:r>
              <a:rPr lang="fr-FR" sz="2800" dirty="0" err="1">
                <a:latin typeface="Titillium" panose="00000500000000000000" pitchFamily="50" charset="0"/>
              </a:rPr>
              <a:t>oeuvre</a:t>
            </a:r>
            <a:r>
              <a:rPr lang="fr-FR" sz="2800" dirty="0">
                <a:latin typeface="Titillium" panose="00000500000000000000" pitchFamily="50" charset="0"/>
              </a:rPr>
              <a:t>, sans modification et conformément aux règles édictées par le fabricant, l'ouvrage, la partie d'ouvrage ou élément d'équipement considéré.</a:t>
            </a:r>
            <a:endParaRPr lang="fr-FR" sz="2800" b="0" i="0" dirty="0">
              <a:solidFill>
                <a:srgbClr val="000000"/>
              </a:solidFill>
              <a:effectLst/>
              <a:latin typeface="Titillium" panose="00000500000000000000" pitchFamily="50" charset="0"/>
            </a:endParaRPr>
          </a:p>
        </p:txBody>
      </p:sp>
    </p:spTree>
    <p:extLst>
      <p:ext uri="{BB962C8B-B14F-4D97-AF65-F5344CB8AC3E}">
        <p14:creationId xmlns:p14="http://schemas.microsoft.com/office/powerpoint/2010/main" val="791307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E7C677-06A0-4964-BF46-F5EBFBC8CCFD}"/>
              </a:ext>
            </a:extLst>
          </p:cNvPr>
          <p:cNvSpPr>
            <a:spLocks noGrp="1"/>
          </p:cNvSpPr>
          <p:nvPr>
            <p:ph type="title"/>
          </p:nvPr>
        </p:nvSpPr>
        <p:spPr/>
        <p:txBody>
          <a:bodyPr/>
          <a:lstStyle/>
          <a:p>
            <a:r>
              <a:rPr lang="fr-FR" dirty="0"/>
              <a:t>Les garanties: l’ouvrage impropre à sa destination</a:t>
            </a:r>
          </a:p>
        </p:txBody>
      </p:sp>
      <p:sp>
        <p:nvSpPr>
          <p:cNvPr id="3" name="Espace réservé du pied de page 2">
            <a:extLst>
              <a:ext uri="{FF2B5EF4-FFF2-40B4-BE49-F238E27FC236}">
                <a16:creationId xmlns:a16="http://schemas.microsoft.com/office/drawing/2014/main" id="{B13B48CE-EA18-48D3-A46D-750FC68E895E}"/>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BF4ECDB6-FC94-4AA8-BD4D-B1C45A1D91BF}"/>
              </a:ext>
            </a:extLst>
          </p:cNvPr>
          <p:cNvSpPr>
            <a:spLocks noGrp="1"/>
          </p:cNvSpPr>
          <p:nvPr>
            <p:ph type="sldNum" sz="quarter" idx="12"/>
          </p:nvPr>
        </p:nvSpPr>
        <p:spPr/>
        <p:txBody>
          <a:bodyPr/>
          <a:lstStyle/>
          <a:p>
            <a:pPr>
              <a:defRPr/>
            </a:pPr>
            <a:fld id="{29260D3F-96DF-45D0-AD99-7B77370DFDBC}" type="slidenum">
              <a:rPr lang="fr-FR" smtClean="0"/>
              <a:pPr>
                <a:defRPr/>
              </a:pPr>
              <a:t>27</a:t>
            </a:fld>
            <a:endParaRPr lang="fr-FR" dirty="0"/>
          </a:p>
        </p:txBody>
      </p:sp>
      <p:sp>
        <p:nvSpPr>
          <p:cNvPr id="5" name="Rectangle 4">
            <a:extLst>
              <a:ext uri="{FF2B5EF4-FFF2-40B4-BE49-F238E27FC236}">
                <a16:creationId xmlns:a16="http://schemas.microsoft.com/office/drawing/2014/main" id="{A3FB1EA9-6E9D-47D0-A4E0-EB476407F59B}"/>
              </a:ext>
            </a:extLst>
          </p:cNvPr>
          <p:cNvSpPr/>
          <p:nvPr/>
        </p:nvSpPr>
        <p:spPr>
          <a:xfrm>
            <a:off x="313426" y="1772816"/>
            <a:ext cx="11471206" cy="4462760"/>
          </a:xfrm>
          <a:prstGeom prst="rect">
            <a:avLst/>
          </a:prstGeom>
        </p:spPr>
        <p:txBody>
          <a:bodyPr wrap="square">
            <a:spAutoFit/>
          </a:bodyPr>
          <a:lstStyle/>
          <a:p>
            <a:r>
              <a:rPr lang="fr-FR" sz="3200" b="1" u="sng" dirty="0">
                <a:solidFill>
                  <a:srgbClr val="000000"/>
                </a:solidFill>
                <a:latin typeface="Titillium" panose="00000500000000000000" pitchFamily="50" charset="0"/>
              </a:rPr>
              <a:t>Article 1792</a:t>
            </a:r>
            <a:r>
              <a:rPr lang="fr-FR" sz="2800" dirty="0">
                <a:solidFill>
                  <a:srgbClr val="000000"/>
                </a:solidFill>
                <a:latin typeface="Titillium" panose="00000500000000000000" pitchFamily="50" charset="0"/>
              </a:rPr>
              <a:t>:</a:t>
            </a:r>
          </a:p>
          <a:p>
            <a:r>
              <a:rPr lang="fr-FR" sz="2800" dirty="0">
                <a:solidFill>
                  <a:srgbClr val="000000"/>
                </a:solidFill>
                <a:latin typeface="Titillium" panose="00000500000000000000" pitchFamily="50" charset="0"/>
              </a:rPr>
              <a:t> Tout constructeur d'un ouvrage est responsable de plein droit, envers le maître ou l'acquéreur de l'ouvrage, des dommages, même résultant d'un vice du sol, qui compromettent la solidité de l'ouvrage ou qui, l'affectant dans l'un de ses éléments constitutifs ou l'un de ses éléments d'équipement, le rendent impropre à sa destination.</a:t>
            </a:r>
          </a:p>
          <a:p>
            <a:r>
              <a:rPr lang="fr-FR" sz="2800" dirty="0">
                <a:solidFill>
                  <a:srgbClr val="000000"/>
                </a:solidFill>
                <a:latin typeface="Titillium" panose="00000500000000000000" pitchFamily="50" charset="0"/>
              </a:rPr>
              <a:t>Une telle responsabilité n'a point lieu si le constructeur prouve que les dommages proviennent d'une cause étrangère.</a:t>
            </a:r>
          </a:p>
          <a:p>
            <a:endParaRPr lang="fr-FR" sz="2800" b="0" i="0" dirty="0">
              <a:solidFill>
                <a:srgbClr val="000000"/>
              </a:solidFill>
              <a:effectLst/>
              <a:latin typeface="Titillium" panose="00000500000000000000" pitchFamily="50" charset="0"/>
            </a:endParaRPr>
          </a:p>
          <a:p>
            <a:endParaRPr lang="fr-FR" sz="2800" b="0" i="0" dirty="0">
              <a:solidFill>
                <a:srgbClr val="000000"/>
              </a:solidFill>
              <a:effectLst/>
              <a:latin typeface="Titillium" panose="00000500000000000000" pitchFamily="50" charset="0"/>
            </a:endParaRPr>
          </a:p>
        </p:txBody>
      </p:sp>
      <p:sp>
        <p:nvSpPr>
          <p:cNvPr id="6" name="Ellipse 5">
            <a:extLst>
              <a:ext uri="{FF2B5EF4-FFF2-40B4-BE49-F238E27FC236}">
                <a16:creationId xmlns:a16="http://schemas.microsoft.com/office/drawing/2014/main" id="{5F6594E2-AF7F-4D79-B0B0-CC546E435E8C}"/>
              </a:ext>
            </a:extLst>
          </p:cNvPr>
          <p:cNvSpPr/>
          <p:nvPr/>
        </p:nvSpPr>
        <p:spPr>
          <a:xfrm>
            <a:off x="5082350" y="5231656"/>
            <a:ext cx="643064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latin typeface="Titillium" panose="00000500000000000000" pitchFamily="50" charset="0"/>
              </a:rPr>
              <a:t>dix ans </a:t>
            </a:r>
            <a:r>
              <a:rPr lang="fr-FR" sz="2800" dirty="0">
                <a:latin typeface="Titillium" panose="00000500000000000000" pitchFamily="50" charset="0"/>
              </a:rPr>
              <a:t>à compter de la réception des travaux</a:t>
            </a:r>
          </a:p>
        </p:txBody>
      </p:sp>
      <p:sp>
        <p:nvSpPr>
          <p:cNvPr id="7" name="Ellipse 6">
            <a:extLst>
              <a:ext uri="{FF2B5EF4-FFF2-40B4-BE49-F238E27FC236}">
                <a16:creationId xmlns:a16="http://schemas.microsoft.com/office/drawing/2014/main" id="{A1528759-38F9-41B7-A49E-E0B8FAFC7A63}"/>
              </a:ext>
            </a:extLst>
          </p:cNvPr>
          <p:cNvSpPr/>
          <p:nvPr/>
        </p:nvSpPr>
        <p:spPr>
          <a:xfrm>
            <a:off x="313426" y="5445224"/>
            <a:ext cx="4652049" cy="9000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latin typeface="Titillium" panose="00000500000000000000" pitchFamily="50" charset="0"/>
              </a:rPr>
              <a:t>Yc</a:t>
            </a:r>
            <a:r>
              <a:rPr lang="fr-FR" sz="2400" dirty="0">
                <a:latin typeface="Titillium" panose="00000500000000000000" pitchFamily="50" charset="0"/>
              </a:rPr>
              <a:t> sous-traitants</a:t>
            </a:r>
          </a:p>
        </p:txBody>
      </p:sp>
    </p:spTree>
    <p:extLst>
      <p:ext uri="{BB962C8B-B14F-4D97-AF65-F5344CB8AC3E}">
        <p14:creationId xmlns:p14="http://schemas.microsoft.com/office/powerpoint/2010/main" val="70798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0CC8F-3D48-43A5-9BD1-E8AEE3BCE9DA}"/>
              </a:ext>
            </a:extLst>
          </p:cNvPr>
          <p:cNvSpPr>
            <a:spLocks noGrp="1"/>
          </p:cNvSpPr>
          <p:nvPr>
            <p:ph type="title"/>
          </p:nvPr>
        </p:nvSpPr>
        <p:spPr/>
        <p:txBody>
          <a:bodyPr/>
          <a:lstStyle/>
          <a:p>
            <a:r>
              <a:rPr lang="fr-FR" dirty="0"/>
              <a:t>Les garanties : l’ouvrage impropre à sa destination</a:t>
            </a:r>
          </a:p>
        </p:txBody>
      </p:sp>
      <p:sp>
        <p:nvSpPr>
          <p:cNvPr id="3" name="Espace réservé du pied de page 2">
            <a:extLst>
              <a:ext uri="{FF2B5EF4-FFF2-40B4-BE49-F238E27FC236}">
                <a16:creationId xmlns:a16="http://schemas.microsoft.com/office/drawing/2014/main" id="{6126C2A5-C0CC-4448-A13D-3D9B9AB2EFD2}"/>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1FE2CD2D-9662-4846-AE6A-074B44FCE6AD}"/>
              </a:ext>
            </a:extLst>
          </p:cNvPr>
          <p:cNvSpPr>
            <a:spLocks noGrp="1"/>
          </p:cNvSpPr>
          <p:nvPr>
            <p:ph type="sldNum" sz="quarter" idx="12"/>
          </p:nvPr>
        </p:nvSpPr>
        <p:spPr/>
        <p:txBody>
          <a:bodyPr/>
          <a:lstStyle/>
          <a:p>
            <a:pPr>
              <a:defRPr/>
            </a:pPr>
            <a:fld id="{29260D3F-96DF-45D0-AD99-7B77370DFDBC}" type="slidenum">
              <a:rPr lang="fr-FR" smtClean="0"/>
              <a:pPr>
                <a:defRPr/>
              </a:pPr>
              <a:t>28</a:t>
            </a:fld>
            <a:endParaRPr lang="fr-FR" dirty="0"/>
          </a:p>
        </p:txBody>
      </p:sp>
      <p:sp>
        <p:nvSpPr>
          <p:cNvPr id="5" name="Rectangle 4">
            <a:extLst>
              <a:ext uri="{FF2B5EF4-FFF2-40B4-BE49-F238E27FC236}">
                <a16:creationId xmlns:a16="http://schemas.microsoft.com/office/drawing/2014/main" id="{C7988347-66AB-489F-90AC-92407DB2AEBB}"/>
              </a:ext>
            </a:extLst>
          </p:cNvPr>
          <p:cNvSpPr/>
          <p:nvPr/>
        </p:nvSpPr>
        <p:spPr>
          <a:xfrm>
            <a:off x="263352" y="2420888"/>
            <a:ext cx="11665296" cy="3108543"/>
          </a:xfrm>
          <a:prstGeom prst="rect">
            <a:avLst/>
          </a:prstGeom>
        </p:spPr>
        <p:txBody>
          <a:bodyPr wrap="square">
            <a:spAutoFit/>
          </a:bodyPr>
          <a:lstStyle/>
          <a:p>
            <a:r>
              <a:rPr lang="fr-FR" sz="2800" dirty="0">
                <a:solidFill>
                  <a:srgbClr val="000000"/>
                </a:solidFill>
                <a:latin typeface="Titillium" panose="00000500000000000000" pitchFamily="50" charset="0"/>
              </a:rPr>
              <a:t>&lt;=&gt; </a:t>
            </a:r>
            <a:r>
              <a:rPr lang="fr-FR" sz="2800" dirty="0">
                <a:latin typeface="Titillium" panose="00000500000000000000" pitchFamily="50" charset="0"/>
              </a:rPr>
              <a:t>Les dommages qui affectent </a:t>
            </a:r>
            <a:r>
              <a:rPr lang="fr-FR" sz="2800" b="1" dirty="0">
                <a:latin typeface="Titillium" panose="00000500000000000000" pitchFamily="50" charset="0"/>
              </a:rPr>
              <a:t>la solidité des éléments d'équipement </a:t>
            </a:r>
            <a:r>
              <a:rPr lang="fr-FR" sz="2800" dirty="0">
                <a:latin typeface="Titillium" panose="00000500000000000000" pitchFamily="50" charset="0"/>
              </a:rPr>
              <a:t>d'un ouvrage, mais </a:t>
            </a:r>
            <a:r>
              <a:rPr lang="fr-FR" sz="2800" b="1" dirty="0">
                <a:latin typeface="Titillium" panose="00000500000000000000" pitchFamily="50" charset="0"/>
              </a:rPr>
              <a:t>seulement lorsque ceux-ci font indissociablement corps avec les ouvrages de viabilité, de fondation, d'ossature, de clos ou de couvert.</a:t>
            </a:r>
          </a:p>
          <a:p>
            <a:r>
              <a:rPr lang="fr-FR" sz="2800" dirty="0">
                <a:latin typeface="Titillium" panose="00000500000000000000" pitchFamily="50" charset="0"/>
              </a:rPr>
              <a:t>Un élément d'équipement est considéré comme formant indissociablement corps avec l'un des ouvrages de viabilité, de fondation, d'ossature, de clos ou de couvert lorsque sa dépose, son démontage ou son remplacement ne peut s'effectuer sans détérioration ou enlèvement de matière de cet ouvrage.</a:t>
            </a:r>
          </a:p>
        </p:txBody>
      </p:sp>
    </p:spTree>
    <p:extLst>
      <p:ext uri="{BB962C8B-B14F-4D97-AF65-F5344CB8AC3E}">
        <p14:creationId xmlns:p14="http://schemas.microsoft.com/office/powerpoint/2010/main" val="1757954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3310-52D3-4E28-8B0C-6EFD6E58561D}"/>
              </a:ext>
            </a:extLst>
          </p:cNvPr>
          <p:cNvSpPr>
            <a:spLocks noGrp="1"/>
          </p:cNvSpPr>
          <p:nvPr>
            <p:ph type="title"/>
          </p:nvPr>
        </p:nvSpPr>
        <p:spPr/>
        <p:txBody>
          <a:bodyPr/>
          <a:lstStyle/>
          <a:p>
            <a:r>
              <a:rPr lang="fr-FR" dirty="0"/>
              <a:t>La garantie de bon fonctionnement</a:t>
            </a:r>
          </a:p>
        </p:txBody>
      </p:sp>
      <p:sp>
        <p:nvSpPr>
          <p:cNvPr id="3" name="Espace réservé du pied de page 2">
            <a:extLst>
              <a:ext uri="{FF2B5EF4-FFF2-40B4-BE49-F238E27FC236}">
                <a16:creationId xmlns:a16="http://schemas.microsoft.com/office/drawing/2014/main" id="{22B2C73A-29D4-4269-B6E6-9B7F963A3753}"/>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76E1005E-35E2-482A-BEAE-0E949FE52153}"/>
              </a:ext>
            </a:extLst>
          </p:cNvPr>
          <p:cNvSpPr>
            <a:spLocks noGrp="1"/>
          </p:cNvSpPr>
          <p:nvPr>
            <p:ph type="sldNum" sz="quarter" idx="12"/>
          </p:nvPr>
        </p:nvSpPr>
        <p:spPr/>
        <p:txBody>
          <a:bodyPr/>
          <a:lstStyle/>
          <a:p>
            <a:pPr>
              <a:defRPr/>
            </a:pPr>
            <a:fld id="{A142FF88-7862-4B1A-BECA-F79E07CE9CE2}" type="slidenum">
              <a:rPr lang="fr-FR" smtClean="0"/>
              <a:pPr>
                <a:defRPr/>
              </a:pPr>
              <a:t>29</a:t>
            </a:fld>
            <a:endParaRPr lang="fr-FR" dirty="0"/>
          </a:p>
        </p:txBody>
      </p:sp>
      <p:sp>
        <p:nvSpPr>
          <p:cNvPr id="5" name="Rectangle 4">
            <a:extLst>
              <a:ext uri="{FF2B5EF4-FFF2-40B4-BE49-F238E27FC236}">
                <a16:creationId xmlns:a16="http://schemas.microsoft.com/office/drawing/2014/main" id="{D5E531DE-02E2-4853-9F5F-0839529FE1D8}"/>
              </a:ext>
            </a:extLst>
          </p:cNvPr>
          <p:cNvSpPr/>
          <p:nvPr/>
        </p:nvSpPr>
        <p:spPr>
          <a:xfrm>
            <a:off x="407368" y="1988840"/>
            <a:ext cx="11557284" cy="2369880"/>
          </a:xfrm>
          <a:prstGeom prst="rect">
            <a:avLst/>
          </a:prstGeom>
        </p:spPr>
        <p:txBody>
          <a:bodyPr wrap="square">
            <a:spAutoFit/>
          </a:bodyPr>
          <a:lstStyle/>
          <a:p>
            <a:r>
              <a:rPr lang="fr-FR" sz="2800" b="1" u="sng" dirty="0">
                <a:solidFill>
                  <a:srgbClr val="000000"/>
                </a:solidFill>
                <a:latin typeface="Titillium" panose="00000500000000000000" pitchFamily="50" charset="0"/>
              </a:rPr>
              <a:t>Article 1792-3</a:t>
            </a:r>
          </a:p>
          <a:p>
            <a:r>
              <a:rPr lang="fr-FR" sz="2400" dirty="0">
                <a:solidFill>
                  <a:srgbClr val="000000"/>
                </a:solidFill>
                <a:latin typeface="Titillium" panose="00000500000000000000" pitchFamily="50" charset="0"/>
              </a:rPr>
              <a:t> Les autres éléments d'équipement de l'ouvrage font l'objet d'une garantie de bon fonctionnement d'une durée minimale de </a:t>
            </a:r>
            <a:r>
              <a:rPr lang="fr-FR" sz="3600" dirty="0">
                <a:solidFill>
                  <a:srgbClr val="000000"/>
                </a:solidFill>
                <a:latin typeface="Titillium" panose="00000500000000000000" pitchFamily="50" charset="0"/>
              </a:rPr>
              <a:t>deux ans à compter de sa réception</a:t>
            </a:r>
            <a:r>
              <a:rPr lang="fr-FR" sz="2400" dirty="0">
                <a:solidFill>
                  <a:srgbClr val="000000"/>
                </a:solidFill>
                <a:latin typeface="Titillium" panose="00000500000000000000" pitchFamily="50" charset="0"/>
              </a:rPr>
              <a:t>.</a:t>
            </a:r>
          </a:p>
          <a:p>
            <a:endParaRPr lang="fr-FR" sz="2400" dirty="0">
              <a:solidFill>
                <a:srgbClr val="000000"/>
              </a:solidFill>
              <a:latin typeface="Titillium" panose="00000500000000000000" pitchFamily="50" charset="0"/>
            </a:endParaRPr>
          </a:p>
        </p:txBody>
      </p:sp>
      <p:sp>
        <p:nvSpPr>
          <p:cNvPr id="6" name="Ellipse 5">
            <a:extLst>
              <a:ext uri="{FF2B5EF4-FFF2-40B4-BE49-F238E27FC236}">
                <a16:creationId xmlns:a16="http://schemas.microsoft.com/office/drawing/2014/main" id="{BA8EB52B-C90C-4252-9F34-75A7752E68EB}"/>
              </a:ext>
            </a:extLst>
          </p:cNvPr>
          <p:cNvSpPr/>
          <p:nvPr/>
        </p:nvSpPr>
        <p:spPr>
          <a:xfrm>
            <a:off x="551384" y="4930753"/>
            <a:ext cx="522778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latin typeface="Titillium" panose="00000500000000000000" pitchFamily="50" charset="0"/>
              </a:rPr>
              <a:t>Yc</a:t>
            </a:r>
            <a:r>
              <a:rPr lang="fr-FR" sz="2400" dirty="0">
                <a:latin typeface="Titillium" panose="00000500000000000000" pitchFamily="50" charset="0"/>
              </a:rPr>
              <a:t> sous-traitants</a:t>
            </a:r>
          </a:p>
        </p:txBody>
      </p:sp>
    </p:spTree>
    <p:extLst>
      <p:ext uri="{BB962C8B-B14F-4D97-AF65-F5344CB8AC3E}">
        <p14:creationId xmlns:p14="http://schemas.microsoft.com/office/powerpoint/2010/main" val="484313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1A2BEB3A-A1F7-4C3E-AEDB-1D214C758F72}"/>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5EA5B1EB-D491-4155-A214-9D85B4B42410}"/>
              </a:ext>
            </a:extLst>
          </p:cNvPr>
          <p:cNvSpPr>
            <a:spLocks noGrp="1"/>
          </p:cNvSpPr>
          <p:nvPr>
            <p:ph type="sldNum" sz="quarter" idx="12"/>
          </p:nvPr>
        </p:nvSpPr>
        <p:spPr/>
        <p:txBody>
          <a:bodyPr/>
          <a:lstStyle/>
          <a:p>
            <a:pPr>
              <a:defRPr/>
            </a:pPr>
            <a:fld id="{A142FF88-7862-4B1A-BECA-F79E07CE9CE2}" type="slidenum">
              <a:rPr lang="fr-FR" smtClean="0"/>
              <a:pPr>
                <a:defRPr/>
              </a:pPr>
              <a:t>3</a:t>
            </a:fld>
            <a:endParaRPr lang="fr-FR" dirty="0"/>
          </a:p>
        </p:txBody>
      </p:sp>
      <p:sp>
        <p:nvSpPr>
          <p:cNvPr id="5" name="Titre 5">
            <a:extLst>
              <a:ext uri="{FF2B5EF4-FFF2-40B4-BE49-F238E27FC236}">
                <a16:creationId xmlns:a16="http://schemas.microsoft.com/office/drawing/2014/main" id="{A03EC0F0-43BF-4FF3-B760-FA3FA7C482F7}"/>
              </a:ext>
            </a:extLst>
          </p:cNvPr>
          <p:cNvSpPr txBox="1">
            <a:spLocks/>
          </p:cNvSpPr>
          <p:nvPr/>
        </p:nvSpPr>
        <p:spPr bwMode="auto">
          <a:xfrm>
            <a:off x="1271464" y="1124744"/>
            <a:ext cx="9365112"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fr-FR" sz="5500" kern="1200" dirty="0">
                <a:solidFill>
                  <a:srgbClr val="7F7F7F"/>
                </a:solidFill>
                <a:latin typeface="Titillium"/>
                <a:ea typeface="+mj-ea"/>
                <a:cs typeface="+mj-cs"/>
              </a:defRPr>
            </a:lvl1pPr>
            <a:lvl2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2pPr>
            <a:lvl3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3pPr>
            <a:lvl4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4pPr>
            <a:lvl5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5pPr>
            <a:lvl6pPr marL="4572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6pPr>
            <a:lvl7pPr marL="9144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7pPr>
            <a:lvl8pPr marL="13716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8pPr>
            <a:lvl9pPr marL="18288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9pPr>
          </a:lstStyle>
          <a:p>
            <a:r>
              <a:rPr lang="fr-FR" altLang="fr-FR" dirty="0"/>
              <a:t>Livre IV : Marchés publics liés à la maîtrise d’ouvrage publique et à la maîtrise d’œuvre privée</a:t>
            </a:r>
          </a:p>
        </p:txBody>
      </p:sp>
      <p:sp>
        <p:nvSpPr>
          <p:cNvPr id="7" name="Rectangle 6">
            <a:extLst>
              <a:ext uri="{FF2B5EF4-FFF2-40B4-BE49-F238E27FC236}">
                <a16:creationId xmlns:a16="http://schemas.microsoft.com/office/drawing/2014/main" id="{AB4B05A3-945D-4C63-8593-E0252694CBDD}"/>
              </a:ext>
            </a:extLst>
          </p:cNvPr>
          <p:cNvSpPr/>
          <p:nvPr/>
        </p:nvSpPr>
        <p:spPr>
          <a:xfrm>
            <a:off x="459555" y="3068960"/>
            <a:ext cx="11272890" cy="2616101"/>
          </a:xfrm>
          <a:prstGeom prst="rect">
            <a:avLst/>
          </a:prstGeom>
        </p:spPr>
        <p:txBody>
          <a:bodyPr wrap="square">
            <a:spAutoFit/>
          </a:bodyPr>
          <a:lstStyle/>
          <a:p>
            <a:pPr algn="just">
              <a:spcBef>
                <a:spcPts val="600"/>
              </a:spcBef>
              <a:defRPr/>
            </a:pPr>
            <a:r>
              <a:rPr lang="fr-FR" sz="2400" b="1" dirty="0">
                <a:latin typeface="Titillium" panose="00000500000000000000" pitchFamily="50" charset="0"/>
              </a:rPr>
              <a:t>Codification et clarification de la loi « </a:t>
            </a:r>
            <a:r>
              <a:rPr lang="fr-FR" sz="2400" b="1" i="1" dirty="0">
                <a:latin typeface="Titillium" panose="00000500000000000000" pitchFamily="50" charset="0"/>
              </a:rPr>
              <a:t>MOP</a:t>
            </a:r>
            <a:r>
              <a:rPr lang="fr-FR" sz="2400" b="1" dirty="0">
                <a:latin typeface="Titillium" panose="00000500000000000000" pitchFamily="50" charset="0"/>
              </a:rPr>
              <a:t> » :</a:t>
            </a:r>
            <a:endParaRPr lang="fr-FR" sz="1800" b="1" dirty="0">
              <a:latin typeface="Titillium" panose="00000500000000000000" pitchFamily="50" charset="0"/>
            </a:endParaRPr>
          </a:p>
          <a:p>
            <a:pPr marL="723900" indent="-368300" algn="just">
              <a:spcBef>
                <a:spcPts val="600"/>
              </a:spcBef>
              <a:buFont typeface="Wingdings" pitchFamily="2" charset="2"/>
              <a:buChar char="Ø"/>
              <a:defRPr/>
            </a:pPr>
            <a:r>
              <a:rPr lang="fr-FR" sz="2400" dirty="0">
                <a:latin typeface="Titillium" panose="00000500000000000000" pitchFamily="50" charset="0"/>
              </a:rPr>
              <a:t>Distinction plus claire des champs d’application organique et matériel</a:t>
            </a:r>
          </a:p>
          <a:p>
            <a:pPr marL="723900" indent="-368300" algn="just">
              <a:spcBef>
                <a:spcPts val="600"/>
              </a:spcBef>
              <a:buFont typeface="Wingdings" pitchFamily="2" charset="2"/>
              <a:buChar char="Ø"/>
              <a:defRPr/>
            </a:pPr>
            <a:r>
              <a:rPr lang="fr-FR" sz="2400" dirty="0">
                <a:latin typeface="Titillium" panose="00000500000000000000" pitchFamily="50" charset="0"/>
              </a:rPr>
              <a:t>Création d’une subdivision sur l’organisation de la maîtrise d’ouvrage</a:t>
            </a:r>
          </a:p>
          <a:p>
            <a:pPr marL="723900" indent="-368300" algn="just">
              <a:spcBef>
                <a:spcPts val="600"/>
              </a:spcBef>
              <a:buFont typeface="Wingdings" pitchFamily="2" charset="2"/>
              <a:buChar char="Ø"/>
              <a:defRPr/>
            </a:pPr>
            <a:r>
              <a:rPr lang="fr-FR" sz="2400" dirty="0">
                <a:latin typeface="Titillium" panose="00000500000000000000" pitchFamily="50" charset="0"/>
              </a:rPr>
              <a:t>Reprise de la logique de subdivisions en fonction des caractéristiques de l’ouvrage</a:t>
            </a:r>
            <a:endParaRPr lang="fr-FR" sz="1800" dirty="0">
              <a:latin typeface="Titillium" panose="00000500000000000000" pitchFamily="50" charset="0"/>
            </a:endParaRPr>
          </a:p>
          <a:p>
            <a:pPr marL="723900" indent="-368300" algn="just">
              <a:spcBef>
                <a:spcPts val="600"/>
              </a:spcBef>
              <a:buFont typeface="Wingdings" pitchFamily="2" charset="2"/>
              <a:buChar char="Ø"/>
              <a:defRPr/>
            </a:pPr>
            <a:r>
              <a:rPr lang="fr-FR" sz="2400" dirty="0">
                <a:solidFill>
                  <a:srgbClr val="000000"/>
                </a:solidFill>
                <a:latin typeface="Titillium" panose="00000500000000000000" pitchFamily="50" charset="0"/>
              </a:rPr>
              <a:t>Marchés de partenariat: hors loi « MOP »</a:t>
            </a:r>
          </a:p>
        </p:txBody>
      </p:sp>
    </p:spTree>
    <p:extLst>
      <p:ext uri="{BB962C8B-B14F-4D97-AF65-F5344CB8AC3E}">
        <p14:creationId xmlns:p14="http://schemas.microsoft.com/office/powerpoint/2010/main" val="2954125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C7481-F225-4393-B330-9D5D611DC017}"/>
              </a:ext>
            </a:extLst>
          </p:cNvPr>
          <p:cNvSpPr>
            <a:spLocks noGrp="1"/>
          </p:cNvSpPr>
          <p:nvPr>
            <p:ph type="title"/>
          </p:nvPr>
        </p:nvSpPr>
        <p:spPr/>
        <p:txBody>
          <a:bodyPr/>
          <a:lstStyle/>
          <a:p>
            <a:r>
              <a:rPr lang="fr-FR" dirty="0"/>
              <a:t>La garantie de parfait achèvement</a:t>
            </a:r>
          </a:p>
        </p:txBody>
      </p:sp>
      <p:sp>
        <p:nvSpPr>
          <p:cNvPr id="3" name="Espace réservé du pied de page 2">
            <a:extLst>
              <a:ext uri="{FF2B5EF4-FFF2-40B4-BE49-F238E27FC236}">
                <a16:creationId xmlns:a16="http://schemas.microsoft.com/office/drawing/2014/main" id="{6C037684-CAA4-4EEC-B19D-63B035EA1F0D}"/>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4B7CE7C9-A4D9-4334-87B2-9F969057838A}"/>
              </a:ext>
            </a:extLst>
          </p:cNvPr>
          <p:cNvSpPr>
            <a:spLocks noGrp="1"/>
          </p:cNvSpPr>
          <p:nvPr>
            <p:ph type="sldNum" sz="quarter" idx="12"/>
          </p:nvPr>
        </p:nvSpPr>
        <p:spPr/>
        <p:txBody>
          <a:bodyPr/>
          <a:lstStyle/>
          <a:p>
            <a:pPr>
              <a:defRPr/>
            </a:pPr>
            <a:fld id="{29260D3F-96DF-45D0-AD99-7B77370DFDBC}" type="slidenum">
              <a:rPr lang="fr-FR" smtClean="0"/>
              <a:pPr>
                <a:defRPr/>
              </a:pPr>
              <a:t>30</a:t>
            </a:fld>
            <a:endParaRPr lang="fr-FR" dirty="0"/>
          </a:p>
        </p:txBody>
      </p:sp>
      <p:sp>
        <p:nvSpPr>
          <p:cNvPr id="5" name="Rectangle 4">
            <a:extLst>
              <a:ext uri="{FF2B5EF4-FFF2-40B4-BE49-F238E27FC236}">
                <a16:creationId xmlns:a16="http://schemas.microsoft.com/office/drawing/2014/main" id="{3A3A90BB-A186-44D6-86E6-D35BDCC38BF4}"/>
              </a:ext>
            </a:extLst>
          </p:cNvPr>
          <p:cNvSpPr/>
          <p:nvPr/>
        </p:nvSpPr>
        <p:spPr>
          <a:xfrm>
            <a:off x="479376" y="1792622"/>
            <a:ext cx="11233248" cy="4154984"/>
          </a:xfrm>
          <a:prstGeom prst="rect">
            <a:avLst/>
          </a:prstGeom>
        </p:spPr>
        <p:txBody>
          <a:bodyPr wrap="square">
            <a:spAutoFit/>
          </a:bodyPr>
          <a:lstStyle/>
          <a:p>
            <a:r>
              <a:rPr lang="fr-FR" sz="3200" b="1" u="sng" dirty="0">
                <a:solidFill>
                  <a:srgbClr val="000000"/>
                </a:solidFill>
                <a:latin typeface="Titillium" panose="00000500000000000000" pitchFamily="50" charset="0"/>
              </a:rPr>
              <a:t>Article 1792-6 </a:t>
            </a:r>
          </a:p>
          <a:p>
            <a:r>
              <a:rPr lang="fr-FR" sz="2800" dirty="0">
                <a:latin typeface="Titillium" panose="00000500000000000000" pitchFamily="50" charset="0"/>
              </a:rPr>
              <a:t>La garantie de parfait achèvement, à laquelle l'entrepreneur est tenu pendant </a:t>
            </a:r>
            <a:r>
              <a:rPr lang="fr-FR" sz="3600" dirty="0">
                <a:latin typeface="Titillium" panose="00000500000000000000" pitchFamily="50" charset="0"/>
              </a:rPr>
              <a:t>un délai d'un an</a:t>
            </a:r>
            <a:r>
              <a:rPr lang="fr-FR" sz="2800" dirty="0">
                <a:latin typeface="Titillium" panose="00000500000000000000" pitchFamily="50" charset="0"/>
              </a:rPr>
              <a:t>, à compter de la réception, s'étend à la réparation de tous les désordres signalés par le maître de l'ouvrage, soit </a:t>
            </a:r>
            <a:r>
              <a:rPr lang="fr-FR" sz="2800" b="1" dirty="0">
                <a:latin typeface="Titillium" panose="00000500000000000000" pitchFamily="50" charset="0"/>
              </a:rPr>
              <a:t>au moyen de réserves </a:t>
            </a:r>
            <a:r>
              <a:rPr lang="fr-FR" sz="2800" dirty="0">
                <a:latin typeface="Titillium" panose="00000500000000000000" pitchFamily="50" charset="0"/>
              </a:rPr>
              <a:t>mentionnées au procès-verbal de réception, soit </a:t>
            </a:r>
            <a:r>
              <a:rPr lang="fr-FR" sz="2800" b="1" dirty="0">
                <a:latin typeface="Titillium" panose="00000500000000000000" pitchFamily="50" charset="0"/>
              </a:rPr>
              <a:t>par voie de notification écrite </a:t>
            </a:r>
            <a:r>
              <a:rPr lang="fr-FR" sz="2800" dirty="0">
                <a:latin typeface="Titillium" panose="00000500000000000000" pitchFamily="50" charset="0"/>
              </a:rPr>
              <a:t>pour ceux révélés postérieurement à la réception.</a:t>
            </a:r>
          </a:p>
          <a:p>
            <a:r>
              <a:rPr lang="fr-FR" sz="2800" dirty="0">
                <a:latin typeface="Titillium" panose="00000500000000000000" pitchFamily="50" charset="0"/>
              </a:rPr>
              <a:t>La garantie ne s'étend pas aux travaux nécessaires pour remédier aux effets de l'usure normale ou de l'usage.</a:t>
            </a:r>
          </a:p>
        </p:txBody>
      </p:sp>
    </p:spTree>
    <p:extLst>
      <p:ext uri="{BB962C8B-B14F-4D97-AF65-F5344CB8AC3E}">
        <p14:creationId xmlns:p14="http://schemas.microsoft.com/office/powerpoint/2010/main" val="13659854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2CFCE-F628-4FA1-85B6-E2B42BDB4828}"/>
              </a:ext>
            </a:extLst>
          </p:cNvPr>
          <p:cNvSpPr>
            <a:spLocks noGrp="1"/>
          </p:cNvSpPr>
          <p:nvPr>
            <p:ph type="ctrTitle"/>
          </p:nvPr>
        </p:nvSpPr>
        <p:spPr/>
        <p:txBody>
          <a:bodyPr/>
          <a:lstStyle/>
          <a:p>
            <a:r>
              <a:rPr lang="fr-FR" dirty="0"/>
              <a:t>Le champ des responsabilités</a:t>
            </a:r>
          </a:p>
        </p:txBody>
      </p:sp>
      <p:sp>
        <p:nvSpPr>
          <p:cNvPr id="3" name="Sous-titre 2">
            <a:extLst>
              <a:ext uri="{FF2B5EF4-FFF2-40B4-BE49-F238E27FC236}">
                <a16:creationId xmlns:a16="http://schemas.microsoft.com/office/drawing/2014/main" id="{A086AC74-2952-440E-8E6F-966FCF547AAB}"/>
              </a:ext>
            </a:extLst>
          </p:cNvPr>
          <p:cNvSpPr>
            <a:spLocks noGrp="1"/>
          </p:cNvSpPr>
          <p:nvPr>
            <p:ph type="subTitle" idx="1"/>
          </p:nvPr>
        </p:nvSpPr>
        <p:spPr/>
        <p:txBody>
          <a:bodyPr/>
          <a:lstStyle/>
          <a:p>
            <a:r>
              <a:rPr lang="fr-FR" dirty="0"/>
              <a:t>Entre le MOA, l’AMO, le MOE et l’entreprise chargée des travaux</a:t>
            </a:r>
          </a:p>
        </p:txBody>
      </p:sp>
      <p:sp>
        <p:nvSpPr>
          <p:cNvPr id="4" name="Espace réservé du pied de page 3">
            <a:extLst>
              <a:ext uri="{FF2B5EF4-FFF2-40B4-BE49-F238E27FC236}">
                <a16:creationId xmlns:a16="http://schemas.microsoft.com/office/drawing/2014/main" id="{D26E1DA1-C55A-43F1-9B67-32A5CB7EEBFD}"/>
              </a:ext>
            </a:extLst>
          </p:cNvPr>
          <p:cNvSpPr>
            <a:spLocks noGrp="1"/>
          </p:cNvSpPr>
          <p:nvPr>
            <p:ph type="ftr" sz="quarter" idx="11"/>
          </p:nvPr>
        </p:nvSpPr>
        <p:spPr/>
        <p:txBody>
          <a:bodyPr/>
          <a:lstStyle/>
          <a:p>
            <a:pPr>
              <a:defRPr/>
            </a:pPr>
            <a:r>
              <a:rPr lang="fr-FR"/>
              <a:t>12 avril 2019</a:t>
            </a:r>
            <a:endParaRPr lang="fr-FR" dirty="0"/>
          </a:p>
        </p:txBody>
      </p:sp>
      <p:sp>
        <p:nvSpPr>
          <p:cNvPr id="5" name="Espace réservé du numéro de diapositive 4">
            <a:extLst>
              <a:ext uri="{FF2B5EF4-FFF2-40B4-BE49-F238E27FC236}">
                <a16:creationId xmlns:a16="http://schemas.microsoft.com/office/drawing/2014/main" id="{DC562CD6-CCED-46CC-854F-E7C29B5ED4AE}"/>
              </a:ext>
            </a:extLst>
          </p:cNvPr>
          <p:cNvSpPr>
            <a:spLocks noGrp="1"/>
          </p:cNvSpPr>
          <p:nvPr>
            <p:ph type="sldNum" sz="quarter" idx="12"/>
          </p:nvPr>
        </p:nvSpPr>
        <p:spPr/>
        <p:txBody>
          <a:bodyPr/>
          <a:lstStyle/>
          <a:p>
            <a:pPr>
              <a:defRPr/>
            </a:pPr>
            <a:fld id="{25B219A9-0F26-4E30-9EFC-736BE8B04D9B}" type="slidenum">
              <a:rPr lang="fr-FR" smtClean="0"/>
              <a:pPr>
                <a:defRPr/>
              </a:pPr>
              <a:t>31</a:t>
            </a:fld>
            <a:endParaRPr lang="fr-FR" dirty="0"/>
          </a:p>
        </p:txBody>
      </p:sp>
    </p:spTree>
    <p:extLst>
      <p:ext uri="{BB962C8B-B14F-4D97-AF65-F5344CB8AC3E}">
        <p14:creationId xmlns:p14="http://schemas.microsoft.com/office/powerpoint/2010/main" val="2739074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E0DB3-524F-428C-AD40-97E8BFA1FBE5}"/>
              </a:ext>
            </a:extLst>
          </p:cNvPr>
          <p:cNvSpPr>
            <a:spLocks noGrp="1"/>
          </p:cNvSpPr>
          <p:nvPr>
            <p:ph type="title"/>
          </p:nvPr>
        </p:nvSpPr>
        <p:spPr>
          <a:xfrm>
            <a:off x="690114" y="692696"/>
            <a:ext cx="10431961" cy="1008112"/>
          </a:xfrm>
        </p:spPr>
        <p:txBody>
          <a:bodyPr/>
          <a:lstStyle/>
          <a:p>
            <a:r>
              <a:rPr lang="fr-FR" sz="4400" dirty="0"/>
              <a:t>Des éléments résultant de réponses ministérielles</a:t>
            </a:r>
          </a:p>
        </p:txBody>
      </p:sp>
      <p:sp>
        <p:nvSpPr>
          <p:cNvPr id="3" name="Espace réservé du pied de page 2">
            <a:extLst>
              <a:ext uri="{FF2B5EF4-FFF2-40B4-BE49-F238E27FC236}">
                <a16:creationId xmlns:a16="http://schemas.microsoft.com/office/drawing/2014/main" id="{29244B4D-C936-452B-AD7E-AB91E43237F2}"/>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A30F7141-4A09-4614-A898-A18960D7704E}"/>
              </a:ext>
            </a:extLst>
          </p:cNvPr>
          <p:cNvSpPr>
            <a:spLocks noGrp="1"/>
          </p:cNvSpPr>
          <p:nvPr>
            <p:ph type="sldNum" sz="quarter" idx="12"/>
          </p:nvPr>
        </p:nvSpPr>
        <p:spPr/>
        <p:txBody>
          <a:bodyPr/>
          <a:lstStyle/>
          <a:p>
            <a:pPr>
              <a:defRPr/>
            </a:pPr>
            <a:fld id="{A142FF88-7862-4B1A-BECA-F79E07CE9CE2}" type="slidenum">
              <a:rPr lang="fr-FR" smtClean="0"/>
              <a:pPr>
                <a:defRPr/>
              </a:pPr>
              <a:t>32</a:t>
            </a:fld>
            <a:endParaRPr lang="fr-FR" dirty="0"/>
          </a:p>
        </p:txBody>
      </p:sp>
      <p:sp>
        <p:nvSpPr>
          <p:cNvPr id="5" name="ZoneTexte 4">
            <a:extLst>
              <a:ext uri="{FF2B5EF4-FFF2-40B4-BE49-F238E27FC236}">
                <a16:creationId xmlns:a16="http://schemas.microsoft.com/office/drawing/2014/main" id="{FD56EF9A-B252-4C15-B409-B250531625AE}"/>
              </a:ext>
            </a:extLst>
          </p:cNvPr>
          <p:cNvSpPr txBox="1"/>
          <p:nvPr/>
        </p:nvSpPr>
        <p:spPr>
          <a:xfrm>
            <a:off x="227348" y="1700808"/>
            <a:ext cx="11737304" cy="4893647"/>
          </a:xfrm>
          <a:prstGeom prst="rect">
            <a:avLst/>
          </a:prstGeom>
          <a:noFill/>
        </p:spPr>
        <p:txBody>
          <a:bodyPr wrap="square" rtlCol="0">
            <a:spAutoFit/>
          </a:bodyPr>
          <a:lstStyle/>
          <a:p>
            <a:r>
              <a:rPr lang="fr-FR" sz="2400" i="1" dirty="0">
                <a:latin typeface="Titillium" panose="00000500000000000000" pitchFamily="50" charset="0"/>
              </a:rPr>
              <a:t>« Il est possible de recourir à la </a:t>
            </a:r>
            <a:r>
              <a:rPr lang="fr-FR" sz="2400" b="1" i="1" dirty="0">
                <a:latin typeface="Titillium" panose="00000500000000000000" pitchFamily="50" charset="0"/>
              </a:rPr>
              <a:t>procédure concurrentielle avec négociation </a:t>
            </a:r>
            <a:r>
              <a:rPr lang="fr-FR" sz="2400" i="1" dirty="0">
                <a:latin typeface="Titillium" panose="00000500000000000000" pitchFamily="50" charset="0"/>
              </a:rPr>
              <a:t>lorsque l'objet même des prestations à réaliser comporte des prestations de conception »</a:t>
            </a:r>
          </a:p>
          <a:p>
            <a:pPr lvl="2"/>
            <a:r>
              <a:rPr lang="fr-FR" sz="2400" dirty="0">
                <a:latin typeface="Titillium" panose="00000500000000000000" pitchFamily="50" charset="0"/>
              </a:rPr>
              <a:t>Un marché public d'études qui détermine la solution la mieux à même de répondre au besoin =&gt; Procédure concurrentielle avec négociation du seul fait qu'il comporte des prestations de conception. </a:t>
            </a:r>
          </a:p>
          <a:p>
            <a:pPr lvl="2"/>
            <a:r>
              <a:rPr lang="fr-FR" sz="2400" dirty="0">
                <a:latin typeface="Titillium" panose="00000500000000000000" pitchFamily="50" charset="0"/>
              </a:rPr>
              <a:t>Le marché public de travaux qui suivra pourra lui aussi être passé selon cette procédure, à condition qu'il présente des caractéristiques permettant de le faire entrer dans l'un des cas de recours à cette procédure </a:t>
            </a:r>
          </a:p>
          <a:p>
            <a:pPr lvl="2"/>
            <a:r>
              <a:rPr lang="fr-FR" sz="2400" dirty="0">
                <a:latin typeface="Titillium" panose="00000500000000000000" pitchFamily="50" charset="0"/>
              </a:rPr>
              <a:t>(</a:t>
            </a:r>
            <a:r>
              <a:rPr lang="fr-FR" dirty="0">
                <a:latin typeface="Titillium" panose="00000500000000000000" pitchFamily="50" charset="0"/>
                <a:hlinkClick r:id="rId2"/>
              </a:rPr>
              <a:t>Question écrite n°3543, JO AN du 20 février 2018, p. 1435</a:t>
            </a:r>
            <a:r>
              <a:rPr lang="fr-FR" dirty="0"/>
              <a:t>)</a:t>
            </a:r>
          </a:p>
          <a:p>
            <a:r>
              <a:rPr lang="fr-FR" sz="2400" i="1" dirty="0">
                <a:latin typeface="Titillium" panose="00000500000000000000" pitchFamily="50" charset="0"/>
              </a:rPr>
              <a:t>« Le maitre d’œuvre doit s’adapter aux contraintes nouvelles qu’impose </a:t>
            </a:r>
            <a:r>
              <a:rPr lang="fr-FR" sz="2400" b="1" i="1" dirty="0">
                <a:latin typeface="Titillium" panose="00000500000000000000" pitchFamily="50" charset="0"/>
              </a:rPr>
              <a:t>la facturation électronique</a:t>
            </a:r>
            <a:r>
              <a:rPr lang="fr-FR" sz="2400" i="1" dirty="0">
                <a:latin typeface="Titillium" panose="00000500000000000000" pitchFamily="50" charset="0"/>
              </a:rPr>
              <a:t> à l’entreprise titulaire du marché de travaux et prendre en charge son intervention sous forme dématérialisée » (</a:t>
            </a:r>
            <a:r>
              <a:rPr lang="fr-FR" dirty="0">
                <a:latin typeface="Titillium" panose="00000500000000000000" pitchFamily="50" charset="0"/>
                <a:hlinkClick r:id="rId3">
                  <a:extLst>
                    <a:ext uri="{A12FA001-AC4F-418D-AE19-62706E023703}">
                      <ahyp:hlinkClr xmlns:ahyp="http://schemas.microsoft.com/office/drawing/2018/hyperlinkcolor" val="tx"/>
                    </a:ext>
                  </a:extLst>
                </a:hlinkClick>
              </a:rPr>
              <a:t>La lettre de la DAJ n°242, 21 décembre 2017</a:t>
            </a:r>
            <a:r>
              <a:rPr lang="fr-FR" u="sng" dirty="0"/>
              <a:t>)</a:t>
            </a:r>
            <a:endParaRPr lang="fr-FR" dirty="0"/>
          </a:p>
          <a:p>
            <a:endParaRPr lang="fr-FR" sz="2400" i="1" dirty="0">
              <a:latin typeface="Titillium" panose="00000500000000000000" pitchFamily="50" charset="0"/>
            </a:endParaRPr>
          </a:p>
        </p:txBody>
      </p:sp>
      <p:sp>
        <p:nvSpPr>
          <p:cNvPr id="6" name="Ellipse 5">
            <a:extLst>
              <a:ext uri="{FF2B5EF4-FFF2-40B4-BE49-F238E27FC236}">
                <a16:creationId xmlns:a16="http://schemas.microsoft.com/office/drawing/2014/main" id="{F12469D0-2365-4319-B183-B0985D87F409}"/>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Procédure de mise en concurrence</a:t>
            </a:r>
          </a:p>
        </p:txBody>
      </p:sp>
    </p:spTree>
    <p:extLst>
      <p:ext uri="{BB962C8B-B14F-4D97-AF65-F5344CB8AC3E}">
        <p14:creationId xmlns:p14="http://schemas.microsoft.com/office/powerpoint/2010/main" val="1920490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E693058-E74A-4443-8C4A-81F1A04E976B}"/>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DA457DC7-2817-432F-B2B2-1B818B826220}"/>
              </a:ext>
            </a:extLst>
          </p:cNvPr>
          <p:cNvSpPr>
            <a:spLocks noGrp="1"/>
          </p:cNvSpPr>
          <p:nvPr>
            <p:ph type="sldNum" sz="quarter" idx="12"/>
          </p:nvPr>
        </p:nvSpPr>
        <p:spPr/>
        <p:txBody>
          <a:bodyPr/>
          <a:lstStyle/>
          <a:p>
            <a:pPr>
              <a:defRPr/>
            </a:pPr>
            <a:fld id="{A142FF88-7862-4B1A-BECA-F79E07CE9CE2}" type="slidenum">
              <a:rPr lang="fr-FR" smtClean="0"/>
              <a:pPr>
                <a:defRPr/>
              </a:pPr>
              <a:t>33</a:t>
            </a:fld>
            <a:endParaRPr lang="fr-FR" dirty="0"/>
          </a:p>
        </p:txBody>
      </p:sp>
      <p:sp>
        <p:nvSpPr>
          <p:cNvPr id="5" name="Titre 1">
            <a:extLst>
              <a:ext uri="{FF2B5EF4-FFF2-40B4-BE49-F238E27FC236}">
                <a16:creationId xmlns:a16="http://schemas.microsoft.com/office/drawing/2014/main" id="{67FFFE4D-6AB2-46B1-9C98-533B55F5BF77}"/>
              </a:ext>
            </a:extLst>
          </p:cNvPr>
          <p:cNvSpPr>
            <a:spLocks noGrp="1"/>
          </p:cNvSpPr>
          <p:nvPr>
            <p:ph type="title"/>
          </p:nvPr>
        </p:nvSpPr>
        <p:spPr>
          <a:xfrm>
            <a:off x="407368" y="476671"/>
            <a:ext cx="11305256" cy="1008113"/>
          </a:xfrm>
        </p:spPr>
        <p:txBody>
          <a:bodyPr/>
          <a:lstStyle/>
          <a:p>
            <a:r>
              <a:rPr lang="fr-FR" sz="4800" dirty="0"/>
              <a:t>Des éléments résultant de la jurisprudence</a:t>
            </a:r>
          </a:p>
        </p:txBody>
      </p:sp>
      <p:sp>
        <p:nvSpPr>
          <p:cNvPr id="6" name="Rectangle 5">
            <a:extLst>
              <a:ext uri="{FF2B5EF4-FFF2-40B4-BE49-F238E27FC236}">
                <a16:creationId xmlns:a16="http://schemas.microsoft.com/office/drawing/2014/main" id="{21987331-929F-425D-B6CC-B40B40EE85B7}"/>
              </a:ext>
            </a:extLst>
          </p:cNvPr>
          <p:cNvSpPr/>
          <p:nvPr/>
        </p:nvSpPr>
        <p:spPr>
          <a:xfrm>
            <a:off x="263352" y="1700808"/>
            <a:ext cx="11665296" cy="4299001"/>
          </a:xfrm>
          <a:prstGeom prst="rect">
            <a:avLst/>
          </a:prstGeom>
        </p:spPr>
        <p:txBody>
          <a:bodyPr wrap="square">
            <a:spAutoFit/>
          </a:bodyPr>
          <a:lstStyle/>
          <a:p>
            <a:r>
              <a:rPr lang="fr-FR" sz="2400" b="1" u="sng" dirty="0">
                <a:solidFill>
                  <a:srgbClr val="000000"/>
                </a:solidFill>
                <a:latin typeface="Titillium" panose="00000500000000000000" pitchFamily="50" charset="0"/>
              </a:rPr>
              <a:t>Pénalités infligées au MOE en phase ACT </a:t>
            </a:r>
            <a:r>
              <a:rPr lang="fr-FR" sz="2400" dirty="0">
                <a:solidFill>
                  <a:srgbClr val="000000"/>
                </a:solidFill>
                <a:latin typeface="Titillium" panose="00000500000000000000" pitchFamily="50" charset="0"/>
              </a:rPr>
              <a:t>(</a:t>
            </a:r>
            <a:r>
              <a:rPr lang="pt-BR" sz="2400" dirty="0">
                <a:hlinkClick r:id="rId2"/>
              </a:rPr>
              <a:t>CAA de LYON N° 16LY00136  26 avril 2018)</a:t>
            </a:r>
            <a:endParaRPr lang="fr-FR" sz="2400" dirty="0">
              <a:solidFill>
                <a:srgbClr val="000000"/>
              </a:solidFill>
              <a:latin typeface="Titillium" panose="00000500000000000000" pitchFamily="50" charset="0"/>
            </a:endParaRPr>
          </a:p>
          <a:p>
            <a:r>
              <a:rPr lang="fr-FR" sz="2400" dirty="0">
                <a:solidFill>
                  <a:srgbClr val="000000"/>
                </a:solidFill>
                <a:latin typeface="Titillium" panose="00000500000000000000" pitchFamily="50" charset="0"/>
              </a:rPr>
              <a:t>« il résulte de ces dispositions législatives[Loi MOP en l’espèce], qui s'imposent au maître d'ouvrage public dans ses rapports avec la maîtrise d'</a:t>
            </a:r>
            <a:r>
              <a:rPr lang="fr-FR" sz="2400" dirty="0" err="1">
                <a:solidFill>
                  <a:srgbClr val="000000"/>
                </a:solidFill>
                <a:latin typeface="Titillium" panose="00000500000000000000" pitchFamily="50" charset="0"/>
              </a:rPr>
              <a:t>oeuvre</a:t>
            </a:r>
            <a:r>
              <a:rPr lang="fr-FR" sz="2400" dirty="0">
                <a:solidFill>
                  <a:srgbClr val="000000"/>
                </a:solidFill>
                <a:latin typeface="Titillium" panose="00000500000000000000" pitchFamily="50" charset="0"/>
              </a:rPr>
              <a:t> privée, que si la mission de maîtrise d'</a:t>
            </a:r>
            <a:r>
              <a:rPr lang="fr-FR" sz="2400" dirty="0" err="1">
                <a:solidFill>
                  <a:srgbClr val="000000"/>
                </a:solidFill>
                <a:latin typeface="Titillium" panose="00000500000000000000" pitchFamily="50" charset="0"/>
              </a:rPr>
              <a:t>oeuvre</a:t>
            </a:r>
            <a:r>
              <a:rPr lang="fr-FR" sz="2400" dirty="0">
                <a:solidFill>
                  <a:srgbClr val="000000"/>
                </a:solidFill>
                <a:latin typeface="Titillium" panose="00000500000000000000" pitchFamily="50" charset="0"/>
              </a:rPr>
              <a:t> donne lieu à une rémunération forfaitaire librement fixée par les parties au contrat, </a:t>
            </a:r>
            <a:r>
              <a:rPr lang="fr-FR" sz="2400" b="1" dirty="0">
                <a:solidFill>
                  <a:srgbClr val="000000"/>
                </a:solidFill>
                <a:highlight>
                  <a:srgbClr val="FFFF00"/>
                </a:highlight>
                <a:latin typeface="Titillium" panose="00000500000000000000" pitchFamily="50" charset="0"/>
              </a:rPr>
              <a:t>les conséquences </a:t>
            </a:r>
            <a:r>
              <a:rPr lang="fr-FR" sz="2400" b="1" dirty="0">
                <a:solidFill>
                  <a:srgbClr val="000000"/>
                </a:solidFill>
                <a:latin typeface="Titillium" panose="00000500000000000000" pitchFamily="50" charset="0"/>
              </a:rPr>
              <a:t>de la méconnaissance par la maîtrise d'</a:t>
            </a:r>
            <a:r>
              <a:rPr lang="fr-FR" sz="2400" b="1" dirty="0" err="1">
                <a:solidFill>
                  <a:srgbClr val="000000"/>
                </a:solidFill>
                <a:latin typeface="Titillium" panose="00000500000000000000" pitchFamily="50" charset="0"/>
              </a:rPr>
              <a:t>oeuvre</a:t>
            </a:r>
            <a:r>
              <a:rPr lang="fr-FR" sz="2400" b="1" dirty="0">
                <a:solidFill>
                  <a:srgbClr val="000000"/>
                </a:solidFill>
                <a:latin typeface="Titillium" panose="00000500000000000000" pitchFamily="50" charset="0"/>
              </a:rPr>
              <a:t> de ses engagements sur un coût prévisionnel des travaux</a:t>
            </a:r>
            <a:r>
              <a:rPr lang="fr-FR" sz="2400" dirty="0">
                <a:solidFill>
                  <a:srgbClr val="000000"/>
                </a:solidFill>
                <a:latin typeface="Titillium" panose="00000500000000000000" pitchFamily="50" charset="0"/>
              </a:rPr>
              <a:t> doivent être fixées par décrets en Conseil d'Etat, et </a:t>
            </a:r>
            <a:r>
              <a:rPr lang="fr-FR" sz="2400" b="1" dirty="0">
                <a:solidFill>
                  <a:srgbClr val="000000"/>
                </a:solidFill>
                <a:highlight>
                  <a:srgbClr val="FFFF00"/>
                </a:highlight>
                <a:latin typeface="Titillium" panose="00000500000000000000" pitchFamily="50" charset="0"/>
              </a:rPr>
              <a:t>ne peuvent être librement déterminées par les parties au contrat</a:t>
            </a:r>
            <a:r>
              <a:rPr lang="fr-FR" sz="2400" dirty="0">
                <a:solidFill>
                  <a:srgbClr val="000000"/>
                </a:solidFill>
                <a:latin typeface="Titillium" panose="00000500000000000000" pitchFamily="50" charset="0"/>
              </a:rPr>
              <a:t>  » </a:t>
            </a:r>
          </a:p>
          <a:p>
            <a:endParaRPr lang="fr-FR" sz="2400" dirty="0">
              <a:solidFill>
                <a:srgbClr val="000000"/>
              </a:solidFill>
              <a:latin typeface="Titillium" panose="00000500000000000000" pitchFamily="50" charset="0"/>
            </a:endParaRPr>
          </a:p>
          <a:p>
            <a:r>
              <a:rPr lang="fr-FR" sz="2400" b="1" dirty="0">
                <a:solidFill>
                  <a:srgbClr val="000000"/>
                </a:solidFill>
                <a:latin typeface="Titillium" panose="00000500000000000000" pitchFamily="50" charset="0"/>
              </a:rPr>
              <a:t>Le maître d’ouvrage est en principe autorisé à appliquer des pénalités au maître d’œuvre qui dépasse le coût prévisionnel des travaux. Mais cette sanction n’est possible que concernant certaines phases de l’opération.</a:t>
            </a:r>
          </a:p>
        </p:txBody>
      </p:sp>
      <p:sp>
        <p:nvSpPr>
          <p:cNvPr id="7" name="Ellipse 6">
            <a:extLst>
              <a:ext uri="{FF2B5EF4-FFF2-40B4-BE49-F238E27FC236}">
                <a16:creationId xmlns:a16="http://schemas.microsoft.com/office/drawing/2014/main" id="{D18290C3-8934-4AC6-A743-4087860F83A5}"/>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Conduite du marché</a:t>
            </a:r>
          </a:p>
        </p:txBody>
      </p:sp>
      <p:sp>
        <p:nvSpPr>
          <p:cNvPr id="2" name="Bulle narrative : rectangle à coins arrondis 1">
            <a:extLst>
              <a:ext uri="{FF2B5EF4-FFF2-40B4-BE49-F238E27FC236}">
                <a16:creationId xmlns:a16="http://schemas.microsoft.com/office/drawing/2014/main" id="{02BF49C7-9E6B-48EA-A6A7-675F2D5BF42C}"/>
              </a:ext>
            </a:extLst>
          </p:cNvPr>
          <p:cNvSpPr/>
          <p:nvPr/>
        </p:nvSpPr>
        <p:spPr>
          <a:xfrm>
            <a:off x="6600056" y="5517232"/>
            <a:ext cx="3672408" cy="1193131"/>
          </a:xfrm>
          <a:prstGeom prst="wedgeRoundRectCallout">
            <a:avLst>
              <a:gd name="adj1" fmla="val -64214"/>
              <a:gd name="adj2" fmla="val -4021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le MOE se voit chargé des missions ACT , DET et AOR</a:t>
            </a:r>
            <a:endParaRPr lang="fr-FR" dirty="0"/>
          </a:p>
        </p:txBody>
      </p:sp>
    </p:spTree>
    <p:extLst>
      <p:ext uri="{BB962C8B-B14F-4D97-AF65-F5344CB8AC3E}">
        <p14:creationId xmlns:p14="http://schemas.microsoft.com/office/powerpoint/2010/main" val="296005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982EF97A-748F-4837-948B-219D88855343}"/>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67259F50-C75F-4E48-9FB7-D06B1F82A17C}"/>
              </a:ext>
            </a:extLst>
          </p:cNvPr>
          <p:cNvSpPr>
            <a:spLocks noGrp="1"/>
          </p:cNvSpPr>
          <p:nvPr>
            <p:ph type="sldNum" sz="quarter" idx="12"/>
          </p:nvPr>
        </p:nvSpPr>
        <p:spPr/>
        <p:txBody>
          <a:bodyPr/>
          <a:lstStyle/>
          <a:p>
            <a:pPr>
              <a:defRPr/>
            </a:pPr>
            <a:fld id="{A142FF88-7862-4B1A-BECA-F79E07CE9CE2}" type="slidenum">
              <a:rPr lang="fr-FR" smtClean="0"/>
              <a:pPr>
                <a:defRPr/>
              </a:pPr>
              <a:t>34</a:t>
            </a:fld>
            <a:endParaRPr lang="fr-FR" dirty="0"/>
          </a:p>
        </p:txBody>
      </p:sp>
      <p:sp>
        <p:nvSpPr>
          <p:cNvPr id="5" name="Titre 1">
            <a:extLst>
              <a:ext uri="{FF2B5EF4-FFF2-40B4-BE49-F238E27FC236}">
                <a16:creationId xmlns:a16="http://schemas.microsoft.com/office/drawing/2014/main" id="{25241610-2930-444F-A0C1-B5C0E7A9774A}"/>
              </a:ext>
            </a:extLst>
          </p:cNvPr>
          <p:cNvSpPr>
            <a:spLocks noGrp="1"/>
          </p:cNvSpPr>
          <p:nvPr>
            <p:ph type="title"/>
          </p:nvPr>
        </p:nvSpPr>
        <p:spPr>
          <a:xfrm>
            <a:off x="407368" y="476671"/>
            <a:ext cx="11305256" cy="1008113"/>
          </a:xfrm>
        </p:spPr>
        <p:txBody>
          <a:bodyPr/>
          <a:lstStyle/>
          <a:p>
            <a:r>
              <a:rPr lang="fr-FR" sz="4800" dirty="0"/>
              <a:t>Des éléments résultant de la jurisprudence</a:t>
            </a:r>
          </a:p>
        </p:txBody>
      </p:sp>
      <p:sp>
        <p:nvSpPr>
          <p:cNvPr id="6" name="Rectangle 5">
            <a:extLst>
              <a:ext uri="{FF2B5EF4-FFF2-40B4-BE49-F238E27FC236}">
                <a16:creationId xmlns:a16="http://schemas.microsoft.com/office/drawing/2014/main" id="{4BCB4FE2-F4AC-45EE-AAA1-23DCCAAF903B}"/>
              </a:ext>
            </a:extLst>
          </p:cNvPr>
          <p:cNvSpPr/>
          <p:nvPr/>
        </p:nvSpPr>
        <p:spPr>
          <a:xfrm>
            <a:off x="0" y="1412776"/>
            <a:ext cx="12072664" cy="5642764"/>
          </a:xfrm>
          <a:prstGeom prst="rect">
            <a:avLst/>
          </a:prstGeom>
        </p:spPr>
        <p:txBody>
          <a:bodyPr wrap="square">
            <a:spAutoFit/>
          </a:bodyPr>
          <a:lstStyle/>
          <a:p>
            <a:r>
              <a:rPr lang="fr-FR" sz="2000" dirty="0">
                <a:latin typeface="Titillium" panose="00000500000000000000" pitchFamily="50" charset="0"/>
              </a:rPr>
              <a:t>Alors même qu’il avait prévenu le maître d’ouvrage du caractère insuffisant des réparations provisoires effectuées, </a:t>
            </a:r>
            <a:r>
              <a:rPr lang="fr-FR" sz="2000" b="1" dirty="0">
                <a:highlight>
                  <a:srgbClr val="FFFF00"/>
                </a:highlight>
                <a:latin typeface="Titillium" panose="00000500000000000000" pitchFamily="50" charset="0"/>
              </a:rPr>
              <a:t>le constructeur </a:t>
            </a:r>
            <a:r>
              <a:rPr lang="fr-FR" sz="2000" dirty="0">
                <a:latin typeface="Titillium" panose="00000500000000000000" pitchFamily="50" charset="0"/>
              </a:rPr>
              <a:t>voit sa responsabilité retenue : </a:t>
            </a:r>
            <a:r>
              <a:rPr lang="fr-FR" sz="2400" b="1" dirty="0">
                <a:latin typeface="Titillium" panose="00000500000000000000" pitchFamily="50" charset="0"/>
              </a:rPr>
              <a:t>il devait refuser d’exécuter des travaux qu’il savait inefficaces et contraires aux règles de l’art</a:t>
            </a:r>
            <a:r>
              <a:rPr lang="fr-FR" dirty="0">
                <a:latin typeface="Titillium" panose="00000500000000000000" pitchFamily="50" charset="0"/>
              </a:rPr>
              <a:t>.  (</a:t>
            </a:r>
            <a:r>
              <a:rPr lang="fr-FR" dirty="0">
                <a:latin typeface="Titillium" panose="00000500000000000000" pitchFamily="50" charset="0"/>
                <a:hlinkClick r:id="rId2"/>
              </a:rPr>
              <a:t>Cour de cassation, 21 mai 2014, n°13-16855 </a:t>
            </a:r>
            <a:r>
              <a:rPr lang="fr-FR" dirty="0">
                <a:latin typeface="Titillium" panose="00000500000000000000" pitchFamily="50" charset="0"/>
              </a:rPr>
              <a:t>)</a:t>
            </a:r>
          </a:p>
          <a:p>
            <a:endParaRPr lang="fr-FR" dirty="0">
              <a:latin typeface="Titillium" panose="00000500000000000000" pitchFamily="50" charset="0"/>
            </a:endParaRPr>
          </a:p>
          <a:p>
            <a:endParaRPr lang="fr-FR" dirty="0">
              <a:latin typeface="Titillium" panose="00000500000000000000" pitchFamily="50" charset="0"/>
            </a:endParaRPr>
          </a:p>
          <a:p>
            <a:r>
              <a:rPr lang="fr-FR" sz="2000" b="1" dirty="0">
                <a:highlight>
                  <a:srgbClr val="FFFF00"/>
                </a:highlight>
                <a:latin typeface="Titillium" panose="00000500000000000000" pitchFamily="50" charset="0"/>
              </a:rPr>
              <a:t>L’entreprise</a:t>
            </a:r>
            <a:r>
              <a:rPr lang="fr-FR" sz="2000" dirty="0">
                <a:latin typeface="Titillium" panose="00000500000000000000" pitchFamily="50" charset="0"/>
              </a:rPr>
              <a:t> dont la responsabilité est engagée sur le fondement de la garantie de parfait achèvement doit assumer l’ensemble des travaux de reprise, afin de  </a:t>
            </a:r>
            <a:r>
              <a:rPr lang="fr-FR" dirty="0">
                <a:latin typeface="Titillium" panose="00000500000000000000" pitchFamily="50" charset="0"/>
              </a:rPr>
              <a:t>« </a:t>
            </a:r>
            <a:r>
              <a:rPr lang="fr-FR" sz="2400" b="1" dirty="0">
                <a:latin typeface="Titillium" panose="00000500000000000000" pitchFamily="50" charset="0"/>
              </a:rPr>
              <a:t>rendre l’ouvrage conforme aux prévisions du marché</a:t>
            </a:r>
            <a:r>
              <a:rPr lang="fr-FR" sz="2400" dirty="0">
                <a:latin typeface="Titillium" panose="00000500000000000000" pitchFamily="50" charset="0"/>
              </a:rPr>
              <a:t> </a:t>
            </a:r>
            <a:r>
              <a:rPr lang="fr-FR" dirty="0">
                <a:latin typeface="Titillium" panose="00000500000000000000" pitchFamily="50" charset="0"/>
              </a:rPr>
              <a:t>» (</a:t>
            </a:r>
            <a:r>
              <a:rPr lang="fr-FR" dirty="0">
                <a:latin typeface="Titillium" panose="00000500000000000000" pitchFamily="50" charset="0"/>
                <a:hlinkClick r:id="rId3"/>
              </a:rPr>
              <a:t>Conseil d’Etat, 29 septembre 2014, n°370151</a:t>
            </a:r>
            <a:r>
              <a:rPr lang="fr-FR" dirty="0">
                <a:latin typeface="Titillium" panose="00000500000000000000" pitchFamily="50" charset="0"/>
              </a:rPr>
              <a:t>)</a:t>
            </a:r>
          </a:p>
          <a:p>
            <a:endParaRPr lang="fr-FR" dirty="0">
              <a:latin typeface="Titillium" panose="00000500000000000000" pitchFamily="50" charset="0"/>
            </a:endParaRPr>
          </a:p>
          <a:p>
            <a:r>
              <a:rPr lang="fr-FR" sz="2000" b="1" dirty="0">
                <a:latin typeface="Titillium" panose="00000500000000000000" pitchFamily="50" charset="0"/>
              </a:rPr>
              <a:t>Un décompte général notifié</a:t>
            </a:r>
            <a:r>
              <a:rPr lang="fr-FR" sz="2000" dirty="0">
                <a:latin typeface="Titillium" panose="00000500000000000000" pitchFamily="50" charset="0"/>
              </a:rPr>
              <a:t> sans réserve </a:t>
            </a:r>
            <a:r>
              <a:rPr lang="fr-FR" sz="2000" b="1" dirty="0">
                <a:latin typeface="Titillium" panose="00000500000000000000" pitchFamily="50" charset="0"/>
              </a:rPr>
              <a:t>devient définitif</a:t>
            </a:r>
            <a:r>
              <a:rPr lang="fr-FR" sz="2000" dirty="0">
                <a:latin typeface="Titillium" panose="00000500000000000000" pitchFamily="50" charset="0"/>
              </a:rPr>
              <a:t>, et ce « </a:t>
            </a:r>
            <a:r>
              <a:rPr lang="fr-FR" sz="2000" i="1" dirty="0">
                <a:latin typeface="Titillium" panose="00000500000000000000" pitchFamily="50" charset="0"/>
              </a:rPr>
              <a:t>y compris lorsque ce préjudice résulte de désordres apparus postérieurement à l'établissement du décompte</a:t>
            </a:r>
            <a:r>
              <a:rPr lang="fr-FR" sz="2000" dirty="0">
                <a:latin typeface="Titillium" panose="00000500000000000000" pitchFamily="50" charset="0"/>
              </a:rPr>
              <a:t> ».</a:t>
            </a:r>
            <a:r>
              <a:rPr lang="fr-FR" dirty="0">
                <a:latin typeface="Titillium" panose="00000500000000000000" pitchFamily="50" charset="0"/>
              </a:rPr>
              <a:t> dans une telle situation, </a:t>
            </a:r>
            <a:r>
              <a:rPr lang="fr-FR" sz="2400" dirty="0">
                <a:latin typeface="Titillium" panose="00000500000000000000" pitchFamily="50" charset="0"/>
              </a:rPr>
              <a:t>il reste au maître d’ouvrage la possibilité </a:t>
            </a:r>
            <a:r>
              <a:rPr lang="fr-FR" sz="2400" b="1" dirty="0">
                <a:latin typeface="Titillium" panose="00000500000000000000" pitchFamily="50" charset="0"/>
              </a:rPr>
              <a:t>d’engager la responsabilité du maître d’œuvre</a:t>
            </a:r>
            <a:r>
              <a:rPr lang="fr-FR" sz="2400" dirty="0">
                <a:latin typeface="Titillium" panose="00000500000000000000" pitchFamily="50" charset="0"/>
              </a:rPr>
              <a:t>, soit au titre de la garantie de parfait achèvement, soit de la garantie décennale </a:t>
            </a:r>
            <a:r>
              <a:rPr lang="fr-FR" dirty="0">
                <a:latin typeface="Titillium" panose="00000500000000000000" pitchFamily="50" charset="0"/>
              </a:rPr>
              <a:t>(</a:t>
            </a:r>
            <a:r>
              <a:rPr lang="fr-FR" u="sng" dirty="0">
                <a:latin typeface="Titillium" panose="00000500000000000000" pitchFamily="50" charset="0"/>
                <a:hlinkClick r:id="rId4"/>
              </a:rPr>
              <a:t>Conseil d’Etat, 19 novembre 2018, n°408203</a:t>
            </a:r>
            <a:r>
              <a:rPr lang="fr-FR" u="sng" dirty="0">
                <a:latin typeface="Titillium" panose="00000500000000000000" pitchFamily="50" charset="0"/>
              </a:rPr>
              <a:t>)</a:t>
            </a:r>
            <a:endParaRPr lang="fr-FR" dirty="0">
              <a:latin typeface="Titillium" panose="00000500000000000000" pitchFamily="50" charset="0"/>
            </a:endParaRPr>
          </a:p>
          <a:p>
            <a:endParaRPr lang="fr-FR" sz="2000" dirty="0">
              <a:latin typeface="Titillium" panose="00000500000000000000" pitchFamily="50" charset="0"/>
            </a:endParaRPr>
          </a:p>
          <a:p>
            <a:endParaRPr lang="fr-FR" dirty="0">
              <a:latin typeface="Titillium" panose="00000500000000000000" pitchFamily="50" charset="0"/>
            </a:endParaRPr>
          </a:p>
          <a:p>
            <a:endParaRPr lang="fr-FR" dirty="0">
              <a:latin typeface="Titillium" panose="00000500000000000000" pitchFamily="50" charset="0"/>
            </a:endParaRPr>
          </a:p>
        </p:txBody>
      </p:sp>
      <p:sp>
        <p:nvSpPr>
          <p:cNvPr id="7" name="Bulle narrative : rectangle à coins arrondis 6">
            <a:extLst>
              <a:ext uri="{FF2B5EF4-FFF2-40B4-BE49-F238E27FC236}">
                <a16:creationId xmlns:a16="http://schemas.microsoft.com/office/drawing/2014/main" id="{10B86D33-C0C5-4CBD-8826-F8FB192EC7F2}"/>
              </a:ext>
            </a:extLst>
          </p:cNvPr>
          <p:cNvSpPr/>
          <p:nvPr/>
        </p:nvSpPr>
        <p:spPr>
          <a:xfrm>
            <a:off x="3503712" y="5949279"/>
            <a:ext cx="7998174" cy="772195"/>
          </a:xfrm>
          <a:prstGeom prst="wedgeRoundRectCallout">
            <a:avLst>
              <a:gd name="adj1" fmla="val -71562"/>
              <a:gd name="adj2" fmla="val -46158"/>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tx1"/>
                </a:solidFill>
              </a:rPr>
              <a:t>L’établissement des responsabilités découle généralement de contentieux MOA – Entreprise, et dans un second temps MOA-MOE</a:t>
            </a:r>
          </a:p>
        </p:txBody>
      </p:sp>
      <p:sp>
        <p:nvSpPr>
          <p:cNvPr id="2" name="Ellipse 1">
            <a:extLst>
              <a:ext uri="{FF2B5EF4-FFF2-40B4-BE49-F238E27FC236}">
                <a16:creationId xmlns:a16="http://schemas.microsoft.com/office/drawing/2014/main" id="{073FE3D3-A2CB-4B37-BD06-F1437FAC293A}"/>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MOA </a:t>
            </a:r>
            <a:r>
              <a:rPr lang="fr-FR" sz="2800" b="1" dirty="0">
                <a:sym typeface="Wingdings" panose="05000000000000000000" pitchFamily="2" charset="2"/>
              </a:rPr>
              <a:t> Entreprise</a:t>
            </a:r>
            <a:endParaRPr lang="fr-FR" sz="2800" b="1" dirty="0"/>
          </a:p>
        </p:txBody>
      </p:sp>
    </p:spTree>
    <p:extLst>
      <p:ext uri="{BB962C8B-B14F-4D97-AF65-F5344CB8AC3E}">
        <p14:creationId xmlns:p14="http://schemas.microsoft.com/office/powerpoint/2010/main" val="694356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64BE869-157D-41C7-B446-92CEE0E58DAA}"/>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9B9CC10F-9817-40C3-A26B-B9940215251A}"/>
              </a:ext>
            </a:extLst>
          </p:cNvPr>
          <p:cNvSpPr>
            <a:spLocks noGrp="1"/>
          </p:cNvSpPr>
          <p:nvPr>
            <p:ph type="sldNum" sz="quarter" idx="12"/>
          </p:nvPr>
        </p:nvSpPr>
        <p:spPr/>
        <p:txBody>
          <a:bodyPr/>
          <a:lstStyle/>
          <a:p>
            <a:pPr>
              <a:defRPr/>
            </a:pPr>
            <a:fld id="{A142FF88-7862-4B1A-BECA-F79E07CE9CE2}" type="slidenum">
              <a:rPr lang="fr-FR" smtClean="0"/>
              <a:pPr>
                <a:defRPr/>
              </a:pPr>
              <a:t>35</a:t>
            </a:fld>
            <a:endParaRPr lang="fr-FR" dirty="0"/>
          </a:p>
        </p:txBody>
      </p:sp>
      <p:sp>
        <p:nvSpPr>
          <p:cNvPr id="5" name="Rectangle 4">
            <a:extLst>
              <a:ext uri="{FF2B5EF4-FFF2-40B4-BE49-F238E27FC236}">
                <a16:creationId xmlns:a16="http://schemas.microsoft.com/office/drawing/2014/main" id="{14522293-AA27-40D2-9AF3-451F11319A4A}"/>
              </a:ext>
            </a:extLst>
          </p:cNvPr>
          <p:cNvSpPr/>
          <p:nvPr/>
        </p:nvSpPr>
        <p:spPr>
          <a:xfrm>
            <a:off x="119336" y="1340768"/>
            <a:ext cx="11881320" cy="5078313"/>
          </a:xfrm>
          <a:prstGeom prst="rect">
            <a:avLst/>
          </a:prstGeom>
        </p:spPr>
        <p:txBody>
          <a:bodyPr wrap="square">
            <a:spAutoFit/>
          </a:bodyPr>
          <a:lstStyle/>
          <a:p>
            <a:r>
              <a:rPr lang="fr-FR" sz="2400" b="1" dirty="0">
                <a:solidFill>
                  <a:srgbClr val="000000"/>
                </a:solidFill>
                <a:latin typeface="Titillium" panose="00000500000000000000" pitchFamily="50" charset="0"/>
              </a:rPr>
              <a:t>Requalification d’un contrat d'assistance à maîtrise d'ouvrage (AMO)</a:t>
            </a:r>
          </a:p>
          <a:p>
            <a:r>
              <a:rPr lang="fr-FR" sz="2000" dirty="0">
                <a:solidFill>
                  <a:srgbClr val="000000"/>
                </a:solidFill>
                <a:latin typeface="Titillium" panose="00000500000000000000" pitchFamily="50" charset="0"/>
              </a:rPr>
              <a:t>« la mission [,,] exclut formellement tout mandat de représentation du maître d'ouvrage dans l'exercice de ses prérogatives. [,,]l'assistant au maître d'ouvrage est l'interlocuteur direct des différents participants (…). Il propose les mesures à prendre pour que </a:t>
            </a:r>
            <a:r>
              <a:rPr lang="fr-FR" sz="2000" b="1" dirty="0">
                <a:solidFill>
                  <a:srgbClr val="000000"/>
                </a:solidFill>
                <a:highlight>
                  <a:srgbClr val="FFFF00"/>
                </a:highlight>
                <a:latin typeface="Titillium" panose="00000500000000000000" pitchFamily="50" charset="0"/>
              </a:rPr>
              <a:t>la coordination des travaux </a:t>
            </a:r>
            <a:r>
              <a:rPr lang="fr-FR" sz="2000" dirty="0">
                <a:solidFill>
                  <a:srgbClr val="000000"/>
                </a:solidFill>
                <a:latin typeface="Titillium" panose="00000500000000000000" pitchFamily="50" charset="0"/>
              </a:rPr>
              <a:t>et des techniciens aboutisse à la réalisation des ouvrages dans les délais et les enveloppes financières prévus et conformément au programme approuvé par le maitre d'ouvrage. Il </a:t>
            </a:r>
            <a:r>
              <a:rPr lang="fr-FR" sz="2000" b="1" dirty="0">
                <a:solidFill>
                  <a:srgbClr val="000000"/>
                </a:solidFill>
                <a:highlight>
                  <a:srgbClr val="FFFF00"/>
                </a:highlight>
                <a:latin typeface="Titillium" panose="00000500000000000000" pitchFamily="50" charset="0"/>
              </a:rPr>
              <a:t>vérifie l'application et signale les anomalies qui pourraient survenir et propose toutes mesures destinées à y remédier </a:t>
            </a:r>
            <a:r>
              <a:rPr lang="fr-FR" sz="2000" dirty="0">
                <a:solidFill>
                  <a:srgbClr val="000000"/>
                </a:solidFill>
                <a:latin typeface="Titillium" panose="00000500000000000000" pitchFamily="50" charset="0"/>
              </a:rPr>
              <a:t>(…) Pendant toute la durée des travaux, l'assistant au maitre d'ouvrage assiste le maitre d'ouvrage de sa compétence technique, administrative et financière pour </a:t>
            </a:r>
            <a:r>
              <a:rPr lang="fr-FR" sz="2000" b="1" dirty="0">
                <a:solidFill>
                  <a:srgbClr val="000000"/>
                </a:solidFill>
                <a:latin typeface="Titillium" panose="00000500000000000000" pitchFamily="50" charset="0"/>
              </a:rPr>
              <a:t>s'assurer de la bonne réalisation de l'opération</a:t>
            </a:r>
            <a:r>
              <a:rPr lang="fr-FR" sz="2000" dirty="0">
                <a:solidFill>
                  <a:srgbClr val="000000"/>
                </a:solidFill>
                <a:latin typeface="Titillium" panose="00000500000000000000" pitchFamily="50" charset="0"/>
              </a:rPr>
              <a:t>. A ce titre : il a qualité pour assister aux réunions de chantier, il fait toutes propositions au maitre d'ouvrage en vue du règlement à l'amiable des différends éventuels [,, il est chargé d’une] </a:t>
            </a:r>
            <a:r>
              <a:rPr lang="fr-FR" sz="2000" b="1" dirty="0">
                <a:solidFill>
                  <a:srgbClr val="000000"/>
                </a:solidFill>
                <a:highlight>
                  <a:srgbClr val="FFFF00"/>
                </a:highlight>
                <a:latin typeface="Titillium" panose="00000500000000000000" pitchFamily="50" charset="0"/>
              </a:rPr>
              <a:t>mission de direction de l'exécution des travaux et d'assistance aux opérations de réception</a:t>
            </a:r>
            <a:r>
              <a:rPr lang="fr-FR" sz="2000" dirty="0">
                <a:solidFill>
                  <a:srgbClr val="000000"/>
                </a:solidFill>
                <a:latin typeface="Titillium" panose="00000500000000000000" pitchFamily="50" charset="0"/>
              </a:rPr>
              <a:t>. </a:t>
            </a:r>
          </a:p>
          <a:p>
            <a:r>
              <a:rPr lang="fr-FR" sz="2000" dirty="0">
                <a:solidFill>
                  <a:srgbClr val="000000"/>
                </a:solidFill>
                <a:latin typeface="Titillium" panose="00000500000000000000" pitchFamily="50" charset="0"/>
              </a:rPr>
              <a:t>Il résulte de l'ensemble de ces stipulations que </a:t>
            </a:r>
            <a:r>
              <a:rPr lang="fr-FR" sz="2000" b="1" dirty="0">
                <a:solidFill>
                  <a:srgbClr val="000000"/>
                </a:solidFill>
                <a:latin typeface="Titillium" panose="00000500000000000000" pitchFamily="50" charset="0"/>
              </a:rPr>
              <a:t>ce contrat revêt le caractère d'un contrat de louage d'ouvrage et la qualité de constructeur doit être reconnue, dans la présente espèce, non seulement au maître d'</a:t>
            </a:r>
            <a:r>
              <a:rPr lang="fr-FR" sz="2000" b="1" dirty="0" err="1">
                <a:solidFill>
                  <a:srgbClr val="000000"/>
                </a:solidFill>
                <a:latin typeface="Titillium" panose="00000500000000000000" pitchFamily="50" charset="0"/>
              </a:rPr>
              <a:t>oeuvre</a:t>
            </a:r>
            <a:r>
              <a:rPr lang="fr-FR" sz="2000" b="1" dirty="0">
                <a:solidFill>
                  <a:srgbClr val="000000"/>
                </a:solidFill>
                <a:latin typeface="Titillium" panose="00000500000000000000" pitchFamily="50" charset="0"/>
              </a:rPr>
              <a:t> et entrepreneur ayant réalisé les travaux, mais aussi à l'assistant de maîtrise d'ouvrage. »</a:t>
            </a:r>
          </a:p>
          <a:p>
            <a:r>
              <a:rPr lang="fr-FR" sz="2000" dirty="0">
                <a:solidFill>
                  <a:srgbClr val="000000"/>
                </a:solidFill>
                <a:latin typeface="Titillium" panose="00000500000000000000" pitchFamily="50" charset="0"/>
                <a:hlinkClick r:id="rId2"/>
              </a:rPr>
              <a:t>(</a:t>
            </a:r>
            <a:r>
              <a:rPr lang="fr-FR" sz="2000" dirty="0">
                <a:hlinkClick r:id="rId2"/>
              </a:rPr>
              <a:t>Conseil d'État, 7ème - 2ème chambres réunies, 09 mars 2018, 406205)</a:t>
            </a:r>
            <a:endParaRPr lang="fr-FR" sz="2000" dirty="0"/>
          </a:p>
          <a:p>
            <a:endParaRPr lang="fr-FR" sz="2000" b="1" dirty="0">
              <a:latin typeface="Titillium" panose="00000500000000000000" pitchFamily="50" charset="0"/>
            </a:endParaRPr>
          </a:p>
        </p:txBody>
      </p:sp>
      <p:sp>
        <p:nvSpPr>
          <p:cNvPr id="6" name="Titre 1">
            <a:extLst>
              <a:ext uri="{FF2B5EF4-FFF2-40B4-BE49-F238E27FC236}">
                <a16:creationId xmlns:a16="http://schemas.microsoft.com/office/drawing/2014/main" id="{84FFEEE5-5CF1-407C-A366-3A8D9E4B321D}"/>
              </a:ext>
            </a:extLst>
          </p:cNvPr>
          <p:cNvSpPr>
            <a:spLocks noGrp="1"/>
          </p:cNvSpPr>
          <p:nvPr>
            <p:ph type="title"/>
          </p:nvPr>
        </p:nvSpPr>
        <p:spPr>
          <a:xfrm>
            <a:off x="407368" y="476671"/>
            <a:ext cx="11305256" cy="1008113"/>
          </a:xfrm>
        </p:spPr>
        <p:txBody>
          <a:bodyPr/>
          <a:lstStyle/>
          <a:p>
            <a:r>
              <a:rPr lang="fr-FR" sz="4800" dirty="0"/>
              <a:t>Des éléments résultant de la jurisprudence</a:t>
            </a:r>
          </a:p>
        </p:txBody>
      </p:sp>
      <p:sp>
        <p:nvSpPr>
          <p:cNvPr id="7" name="Ellipse 6">
            <a:extLst>
              <a:ext uri="{FF2B5EF4-FFF2-40B4-BE49-F238E27FC236}">
                <a16:creationId xmlns:a16="http://schemas.microsoft.com/office/drawing/2014/main" id="{49EFE700-4D1A-4352-86CD-90FD8B295E2E}"/>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MOA </a:t>
            </a:r>
            <a:r>
              <a:rPr lang="fr-FR" sz="2800" b="1" dirty="0">
                <a:sym typeface="Wingdings" panose="05000000000000000000" pitchFamily="2" charset="2"/>
              </a:rPr>
              <a:t> AMO</a:t>
            </a:r>
            <a:endParaRPr lang="fr-FR" sz="2800" b="1" dirty="0"/>
          </a:p>
        </p:txBody>
      </p:sp>
    </p:spTree>
    <p:extLst>
      <p:ext uri="{BB962C8B-B14F-4D97-AF65-F5344CB8AC3E}">
        <p14:creationId xmlns:p14="http://schemas.microsoft.com/office/powerpoint/2010/main" val="38551339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A26E7E12-7C80-451B-925A-DAF0C8CD5645}"/>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A1D34044-1004-45A1-BF7B-A8357CB5332B}"/>
              </a:ext>
            </a:extLst>
          </p:cNvPr>
          <p:cNvSpPr>
            <a:spLocks noGrp="1"/>
          </p:cNvSpPr>
          <p:nvPr>
            <p:ph type="sldNum" sz="quarter" idx="12"/>
          </p:nvPr>
        </p:nvSpPr>
        <p:spPr/>
        <p:txBody>
          <a:bodyPr/>
          <a:lstStyle/>
          <a:p>
            <a:pPr>
              <a:defRPr/>
            </a:pPr>
            <a:fld id="{A142FF88-7862-4B1A-BECA-F79E07CE9CE2}" type="slidenum">
              <a:rPr lang="fr-FR" smtClean="0"/>
              <a:pPr>
                <a:defRPr/>
              </a:pPr>
              <a:t>36</a:t>
            </a:fld>
            <a:endParaRPr lang="fr-FR" dirty="0"/>
          </a:p>
        </p:txBody>
      </p:sp>
      <p:sp>
        <p:nvSpPr>
          <p:cNvPr id="5" name="Rectangle 4">
            <a:extLst>
              <a:ext uri="{FF2B5EF4-FFF2-40B4-BE49-F238E27FC236}">
                <a16:creationId xmlns:a16="http://schemas.microsoft.com/office/drawing/2014/main" id="{65E53EEB-FEB9-49ED-9BF3-DA33D3CA3E9D}"/>
              </a:ext>
            </a:extLst>
          </p:cNvPr>
          <p:cNvSpPr/>
          <p:nvPr/>
        </p:nvSpPr>
        <p:spPr>
          <a:xfrm>
            <a:off x="263352" y="1700808"/>
            <a:ext cx="11665296" cy="4770537"/>
          </a:xfrm>
          <a:prstGeom prst="rect">
            <a:avLst/>
          </a:prstGeom>
        </p:spPr>
        <p:txBody>
          <a:bodyPr wrap="square">
            <a:spAutoFit/>
          </a:bodyPr>
          <a:lstStyle/>
          <a:p>
            <a:r>
              <a:rPr lang="fr-FR" sz="2400" dirty="0">
                <a:solidFill>
                  <a:srgbClr val="000000"/>
                </a:solidFill>
                <a:latin typeface="Titillium" panose="00000500000000000000" pitchFamily="50" charset="0"/>
              </a:rPr>
              <a:t>« Considérant que si la réception interdit au maître de l'ouvrage d'invoquer, après qu'elle a été prononcée, et sous réserve de la garantie de parfait achèvement, des désordres apparents causés à l'ouvrage ou des désordres causés aux tiers, dont il est alors réputé avoir renoncé à demander la réparation, toutefois </a:t>
            </a:r>
            <a:r>
              <a:rPr lang="fr-FR" sz="2800" dirty="0">
                <a:solidFill>
                  <a:srgbClr val="000000"/>
                </a:solidFill>
                <a:latin typeface="Titillium" panose="00000500000000000000" pitchFamily="50" charset="0"/>
              </a:rPr>
              <a:t>le maître de l'ouvrage reste recevable à soulever, après la réception, </a:t>
            </a:r>
            <a:r>
              <a:rPr lang="fr-FR" sz="2800" dirty="0">
                <a:solidFill>
                  <a:srgbClr val="000000"/>
                </a:solidFill>
                <a:highlight>
                  <a:srgbClr val="FFFF00"/>
                </a:highlight>
                <a:latin typeface="Titillium" panose="00000500000000000000" pitchFamily="50" charset="0"/>
              </a:rPr>
              <a:t>la faute commise par le maître d'</a:t>
            </a:r>
            <a:r>
              <a:rPr lang="fr-FR" sz="2800" dirty="0" err="1">
                <a:solidFill>
                  <a:srgbClr val="000000"/>
                </a:solidFill>
                <a:highlight>
                  <a:srgbClr val="FFFF00"/>
                </a:highlight>
                <a:latin typeface="Titillium" panose="00000500000000000000" pitchFamily="50" charset="0"/>
              </a:rPr>
              <a:t>oeuvre</a:t>
            </a:r>
            <a:r>
              <a:rPr lang="fr-FR" sz="2800" dirty="0">
                <a:solidFill>
                  <a:srgbClr val="000000"/>
                </a:solidFill>
                <a:latin typeface="Titillium" panose="00000500000000000000" pitchFamily="50" charset="0"/>
              </a:rPr>
              <a:t>, lors de la réception, dans l'exécution de son </a:t>
            </a:r>
            <a:r>
              <a:rPr lang="fr-FR" sz="2800" b="1" dirty="0">
                <a:solidFill>
                  <a:srgbClr val="000000"/>
                </a:solidFill>
                <a:highlight>
                  <a:srgbClr val="FFFF00"/>
                </a:highlight>
                <a:latin typeface="Titillium" panose="00000500000000000000" pitchFamily="50" charset="0"/>
              </a:rPr>
              <a:t>obligation d'assistance </a:t>
            </a:r>
            <a:r>
              <a:rPr lang="fr-FR" sz="2800" b="1" dirty="0">
                <a:solidFill>
                  <a:srgbClr val="000000"/>
                </a:solidFill>
                <a:latin typeface="Titillium" panose="00000500000000000000" pitchFamily="50" charset="0"/>
              </a:rPr>
              <a:t>à son égard</a:t>
            </a:r>
            <a:r>
              <a:rPr lang="fr-FR" sz="2400" b="1" dirty="0">
                <a:solidFill>
                  <a:srgbClr val="000000"/>
                </a:solidFill>
                <a:latin typeface="Titillium" panose="00000500000000000000" pitchFamily="50" charset="0"/>
              </a:rPr>
              <a:t> </a:t>
            </a:r>
            <a:r>
              <a:rPr lang="fr-FR" sz="2400" dirty="0">
                <a:solidFill>
                  <a:srgbClr val="000000"/>
                </a:solidFill>
                <a:latin typeface="Titillium" panose="00000500000000000000" pitchFamily="50" charset="0"/>
              </a:rPr>
              <a:t>» (</a:t>
            </a:r>
            <a:r>
              <a:rPr lang="fr-FR" sz="2400" dirty="0">
                <a:solidFill>
                  <a:srgbClr val="000000"/>
                </a:solidFill>
                <a:latin typeface="Titillium" panose="00000500000000000000" pitchFamily="50" charset="0"/>
                <a:hlinkClick r:id="rId2"/>
              </a:rPr>
              <a:t>CAA de Lyon, N° 08LY00392, 22 juillet 2010</a:t>
            </a:r>
            <a:r>
              <a:rPr lang="fr-FR" sz="2400" dirty="0">
                <a:solidFill>
                  <a:srgbClr val="000000"/>
                </a:solidFill>
                <a:latin typeface="Titillium" panose="00000500000000000000" pitchFamily="50" charset="0"/>
              </a:rPr>
              <a:t>)</a:t>
            </a:r>
          </a:p>
          <a:p>
            <a:endParaRPr lang="fr-FR" sz="2400" dirty="0">
              <a:solidFill>
                <a:srgbClr val="000000"/>
              </a:solidFill>
              <a:latin typeface="Titillium" panose="00000500000000000000" pitchFamily="50" charset="0"/>
            </a:endParaRPr>
          </a:p>
          <a:p>
            <a:r>
              <a:rPr lang="fr-FR" sz="2400" b="1" dirty="0">
                <a:solidFill>
                  <a:srgbClr val="000000"/>
                </a:solidFill>
                <a:latin typeface="Titillium" panose="00000500000000000000" pitchFamily="50" charset="0"/>
              </a:rPr>
              <a:t>En l’espèce (des berges de la rivière endommagées), la faute contractuelle du maître d'</a:t>
            </a:r>
            <a:r>
              <a:rPr lang="fr-FR" sz="2400" b="1" dirty="0" err="1">
                <a:solidFill>
                  <a:srgbClr val="000000"/>
                </a:solidFill>
                <a:latin typeface="Titillium" panose="00000500000000000000" pitchFamily="50" charset="0"/>
              </a:rPr>
              <a:t>oeuvre</a:t>
            </a:r>
            <a:r>
              <a:rPr lang="fr-FR" sz="2400" b="1" dirty="0">
                <a:solidFill>
                  <a:srgbClr val="000000"/>
                </a:solidFill>
                <a:latin typeface="Titillium" panose="00000500000000000000" pitchFamily="50" charset="0"/>
              </a:rPr>
              <a:t> est engagée parce qu’il n'a pas signalé que les travaux ainsi réalisés n'étaient pas conformes aux règles de l’art. En revanche, sont exclus du champ de sa responsabilité les dommages survenus postérieurement à la réception.</a:t>
            </a:r>
          </a:p>
        </p:txBody>
      </p:sp>
      <p:sp>
        <p:nvSpPr>
          <p:cNvPr id="6" name="Titre 1">
            <a:extLst>
              <a:ext uri="{FF2B5EF4-FFF2-40B4-BE49-F238E27FC236}">
                <a16:creationId xmlns:a16="http://schemas.microsoft.com/office/drawing/2014/main" id="{D35A8D21-3B7F-4D42-BAC1-3A8569BE018A}"/>
              </a:ext>
            </a:extLst>
          </p:cNvPr>
          <p:cNvSpPr>
            <a:spLocks noGrp="1"/>
          </p:cNvSpPr>
          <p:nvPr>
            <p:ph type="title"/>
          </p:nvPr>
        </p:nvSpPr>
        <p:spPr>
          <a:xfrm>
            <a:off x="407368" y="476671"/>
            <a:ext cx="11305256" cy="1008113"/>
          </a:xfrm>
        </p:spPr>
        <p:txBody>
          <a:bodyPr/>
          <a:lstStyle/>
          <a:p>
            <a:r>
              <a:rPr lang="fr-FR" sz="4800" dirty="0"/>
              <a:t>Des éléments résultant de la jurisprudence</a:t>
            </a:r>
          </a:p>
        </p:txBody>
      </p:sp>
      <p:sp>
        <p:nvSpPr>
          <p:cNvPr id="7" name="Ellipse 6">
            <a:extLst>
              <a:ext uri="{FF2B5EF4-FFF2-40B4-BE49-F238E27FC236}">
                <a16:creationId xmlns:a16="http://schemas.microsoft.com/office/drawing/2014/main" id="{6466818A-AD39-4BBC-841F-277F6876E6FC}"/>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MOA </a:t>
            </a:r>
            <a:r>
              <a:rPr lang="fr-FR" sz="2800" b="1" dirty="0">
                <a:sym typeface="Wingdings" panose="05000000000000000000" pitchFamily="2" charset="2"/>
              </a:rPr>
              <a:t> MOE</a:t>
            </a:r>
            <a:endParaRPr lang="fr-FR" sz="2800" b="1" dirty="0"/>
          </a:p>
        </p:txBody>
      </p:sp>
    </p:spTree>
    <p:extLst>
      <p:ext uri="{BB962C8B-B14F-4D97-AF65-F5344CB8AC3E}">
        <p14:creationId xmlns:p14="http://schemas.microsoft.com/office/powerpoint/2010/main" val="3829159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E445523A-22C3-4DF4-8CF5-7A3E95FBBABD}"/>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2E99D768-0234-48EF-820F-6740FCA1C30B}"/>
              </a:ext>
            </a:extLst>
          </p:cNvPr>
          <p:cNvSpPr>
            <a:spLocks noGrp="1"/>
          </p:cNvSpPr>
          <p:nvPr>
            <p:ph type="sldNum" sz="quarter" idx="12"/>
          </p:nvPr>
        </p:nvSpPr>
        <p:spPr/>
        <p:txBody>
          <a:bodyPr/>
          <a:lstStyle/>
          <a:p>
            <a:pPr>
              <a:defRPr/>
            </a:pPr>
            <a:fld id="{A142FF88-7862-4B1A-BECA-F79E07CE9CE2}" type="slidenum">
              <a:rPr lang="fr-FR" smtClean="0"/>
              <a:pPr>
                <a:defRPr/>
              </a:pPr>
              <a:t>37</a:t>
            </a:fld>
            <a:endParaRPr lang="fr-FR" dirty="0"/>
          </a:p>
        </p:txBody>
      </p:sp>
      <p:sp>
        <p:nvSpPr>
          <p:cNvPr id="5" name="ZoneTexte 4">
            <a:extLst>
              <a:ext uri="{FF2B5EF4-FFF2-40B4-BE49-F238E27FC236}">
                <a16:creationId xmlns:a16="http://schemas.microsoft.com/office/drawing/2014/main" id="{EFC88219-5269-4C17-8944-76DD5146866F}"/>
              </a:ext>
            </a:extLst>
          </p:cNvPr>
          <p:cNvSpPr txBox="1"/>
          <p:nvPr/>
        </p:nvSpPr>
        <p:spPr>
          <a:xfrm>
            <a:off x="263352" y="1640989"/>
            <a:ext cx="11189641" cy="4524315"/>
          </a:xfrm>
          <a:prstGeom prst="rect">
            <a:avLst/>
          </a:prstGeom>
          <a:noFill/>
        </p:spPr>
        <p:txBody>
          <a:bodyPr wrap="square" rtlCol="0">
            <a:spAutoFit/>
          </a:bodyPr>
          <a:lstStyle/>
          <a:p>
            <a:r>
              <a:rPr lang="fr-FR" sz="2400" dirty="0">
                <a:latin typeface="Titillium" panose="00000500000000000000" pitchFamily="50" charset="0"/>
              </a:rPr>
              <a:t>Une décision du Conseil d’Etat remet en cause le principe selon lequel « l’insuffisance de la </a:t>
            </a:r>
            <a:r>
              <a:rPr lang="fr-FR" sz="2400" b="1" dirty="0">
                <a:highlight>
                  <a:srgbClr val="FFFF00"/>
                </a:highlight>
                <a:latin typeface="Titillium" panose="00000500000000000000" pitchFamily="50" charset="0"/>
              </a:rPr>
              <a:t>surveillance exercée par le maître d’œuvre </a:t>
            </a:r>
            <a:r>
              <a:rPr lang="fr-FR" sz="2400" dirty="0">
                <a:latin typeface="Titillium" panose="00000500000000000000" pitchFamily="50" charset="0"/>
              </a:rPr>
              <a:t>sur les travaux réalisés par cette société n’était pas constitutive d’une faute caractérisée d’une gravité suffisante de nature à engager la responsabilité  »</a:t>
            </a:r>
          </a:p>
          <a:p>
            <a:endParaRPr lang="fr-FR" sz="2400" dirty="0">
              <a:latin typeface="Titillium" panose="00000500000000000000" pitchFamily="50" charset="0"/>
            </a:endParaRPr>
          </a:p>
          <a:p>
            <a:r>
              <a:rPr lang="fr-FR" sz="2400" dirty="0">
                <a:latin typeface="Titillium" panose="00000500000000000000" pitchFamily="50" charset="0"/>
              </a:rPr>
              <a:t> « </a:t>
            </a:r>
            <a:r>
              <a:rPr lang="fr-FR" sz="2400" i="1" dirty="0">
                <a:latin typeface="Titillium" panose="00000500000000000000" pitchFamily="50" charset="0"/>
              </a:rPr>
              <a:t>qu’en subordonnant ainsi l’engagement de la responsabilité du maître d’œuvre dans le cadre de sa mission de surveillance de l’exécution du marché à l’existence d’une faute caractérisée d’une gravité suffisante, alors qu’il lui appartenait seulement de </a:t>
            </a:r>
            <a:r>
              <a:rPr lang="fr-FR" sz="2400" b="1" i="1" dirty="0">
                <a:highlight>
                  <a:srgbClr val="FFFF00"/>
                </a:highlight>
                <a:latin typeface="Titillium" panose="00000500000000000000" pitchFamily="50" charset="0"/>
              </a:rPr>
              <a:t>rechercher si le comportement du maître d’œuvre présentait un caractère fautif eu égard à la portée de son intervention compte tenu des propres obligations des autres constructeurs</a:t>
            </a:r>
            <a:r>
              <a:rPr lang="fr-FR" sz="2400" i="1" dirty="0">
                <a:latin typeface="Titillium" panose="00000500000000000000" pitchFamily="50" charset="0"/>
              </a:rPr>
              <a:t>, la cour administrative d’appel de Marseille a commis une erreur de droit</a:t>
            </a:r>
            <a:r>
              <a:rPr lang="fr-FR" sz="2400" dirty="0">
                <a:latin typeface="Titillium" panose="00000500000000000000" pitchFamily="50" charset="0"/>
              </a:rPr>
              <a:t> » (</a:t>
            </a:r>
            <a:r>
              <a:rPr lang="fr-FR" sz="2400" i="1" dirty="0">
                <a:latin typeface="Titillium" panose="00000500000000000000" pitchFamily="50" charset="0"/>
                <a:hlinkClick r:id="rId2"/>
              </a:rPr>
              <a:t>CE, 19 novembre 2018, Société Travaux du Midi Var, n° 413017</a:t>
            </a:r>
            <a:r>
              <a:rPr lang="fr-FR" sz="2400" i="1" dirty="0">
                <a:latin typeface="Titillium" panose="00000500000000000000" pitchFamily="50" charset="0"/>
              </a:rPr>
              <a:t>)</a:t>
            </a:r>
            <a:endParaRPr lang="fr-FR" sz="2400" dirty="0">
              <a:latin typeface="Titillium" panose="00000500000000000000" pitchFamily="50" charset="0"/>
            </a:endParaRPr>
          </a:p>
        </p:txBody>
      </p:sp>
      <p:sp>
        <p:nvSpPr>
          <p:cNvPr id="7" name="Titre 1">
            <a:extLst>
              <a:ext uri="{FF2B5EF4-FFF2-40B4-BE49-F238E27FC236}">
                <a16:creationId xmlns:a16="http://schemas.microsoft.com/office/drawing/2014/main" id="{E6C1A2E6-07B1-412A-8DF7-3BAA8D82FC2C}"/>
              </a:ext>
            </a:extLst>
          </p:cNvPr>
          <p:cNvSpPr txBox="1">
            <a:spLocks/>
          </p:cNvSpPr>
          <p:nvPr/>
        </p:nvSpPr>
        <p:spPr bwMode="auto">
          <a:xfrm>
            <a:off x="562894" y="441830"/>
            <a:ext cx="11305256" cy="10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fr-FR" sz="5500" kern="1200" dirty="0">
                <a:solidFill>
                  <a:srgbClr val="7F7F7F"/>
                </a:solidFill>
                <a:latin typeface="Titillium"/>
                <a:ea typeface="+mj-ea"/>
                <a:cs typeface="+mj-cs"/>
              </a:defRPr>
            </a:lvl1pPr>
            <a:lvl2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2pPr>
            <a:lvl3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3pPr>
            <a:lvl4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4pPr>
            <a:lvl5pPr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5pPr>
            <a:lvl6pPr marL="4572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6pPr>
            <a:lvl7pPr marL="9144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7pPr>
            <a:lvl8pPr marL="13716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8pPr>
            <a:lvl9pPr marL="1828800" algn="l" rtl="0" eaLnBrk="1" fontAlgn="base" hangingPunct="1">
              <a:lnSpc>
                <a:spcPct val="90000"/>
              </a:lnSpc>
              <a:spcBef>
                <a:spcPct val="0"/>
              </a:spcBef>
              <a:spcAft>
                <a:spcPct val="0"/>
              </a:spcAft>
              <a:defRPr sz="5500">
                <a:solidFill>
                  <a:srgbClr val="7F7F7F"/>
                </a:solidFill>
                <a:latin typeface="Titillium" panose="00000500000000000000" pitchFamily="50" charset="0"/>
              </a:defRPr>
            </a:lvl9pPr>
          </a:lstStyle>
          <a:p>
            <a:r>
              <a:rPr lang="fr-FR" sz="4800" dirty="0"/>
              <a:t>Des éléments résultant de la jurisprudence</a:t>
            </a:r>
          </a:p>
        </p:txBody>
      </p:sp>
    </p:spTree>
    <p:extLst>
      <p:ext uri="{BB962C8B-B14F-4D97-AF65-F5344CB8AC3E}">
        <p14:creationId xmlns:p14="http://schemas.microsoft.com/office/powerpoint/2010/main" val="33337619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B81B50C2-98AA-4A6D-A1AD-4B58AAF625FB}"/>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5C0D22FC-4F49-42C0-B708-BF8ADC2DE1DC}"/>
              </a:ext>
            </a:extLst>
          </p:cNvPr>
          <p:cNvSpPr>
            <a:spLocks noGrp="1"/>
          </p:cNvSpPr>
          <p:nvPr>
            <p:ph type="sldNum" sz="quarter" idx="12"/>
          </p:nvPr>
        </p:nvSpPr>
        <p:spPr/>
        <p:txBody>
          <a:bodyPr/>
          <a:lstStyle/>
          <a:p>
            <a:pPr>
              <a:defRPr/>
            </a:pPr>
            <a:fld id="{A142FF88-7862-4B1A-BECA-F79E07CE9CE2}" type="slidenum">
              <a:rPr lang="fr-FR" smtClean="0"/>
              <a:pPr>
                <a:defRPr/>
              </a:pPr>
              <a:t>38</a:t>
            </a:fld>
            <a:endParaRPr lang="fr-FR" dirty="0"/>
          </a:p>
        </p:txBody>
      </p:sp>
      <p:sp>
        <p:nvSpPr>
          <p:cNvPr id="5" name="Titre 1">
            <a:extLst>
              <a:ext uri="{FF2B5EF4-FFF2-40B4-BE49-F238E27FC236}">
                <a16:creationId xmlns:a16="http://schemas.microsoft.com/office/drawing/2014/main" id="{598AAD90-C9C4-4F60-9149-9D54D6CF309F}"/>
              </a:ext>
            </a:extLst>
          </p:cNvPr>
          <p:cNvSpPr>
            <a:spLocks noGrp="1"/>
          </p:cNvSpPr>
          <p:nvPr>
            <p:ph type="title"/>
          </p:nvPr>
        </p:nvSpPr>
        <p:spPr>
          <a:xfrm>
            <a:off x="407368" y="337739"/>
            <a:ext cx="11305256" cy="1008113"/>
          </a:xfrm>
        </p:spPr>
        <p:txBody>
          <a:bodyPr/>
          <a:lstStyle/>
          <a:p>
            <a:r>
              <a:rPr lang="fr-FR" sz="4800" dirty="0"/>
              <a:t>Des éléments résultant de la jurisprudence</a:t>
            </a:r>
          </a:p>
        </p:txBody>
      </p:sp>
      <p:sp>
        <p:nvSpPr>
          <p:cNvPr id="6" name="Rectangle 5">
            <a:extLst>
              <a:ext uri="{FF2B5EF4-FFF2-40B4-BE49-F238E27FC236}">
                <a16:creationId xmlns:a16="http://schemas.microsoft.com/office/drawing/2014/main" id="{37B7AE0E-823B-4802-BB96-0538BF512103}"/>
              </a:ext>
            </a:extLst>
          </p:cNvPr>
          <p:cNvSpPr/>
          <p:nvPr/>
        </p:nvSpPr>
        <p:spPr>
          <a:xfrm>
            <a:off x="263352" y="1628800"/>
            <a:ext cx="11377264" cy="4668331"/>
          </a:xfrm>
          <a:prstGeom prst="rect">
            <a:avLst/>
          </a:prstGeom>
        </p:spPr>
        <p:txBody>
          <a:bodyPr wrap="square">
            <a:spAutoFit/>
          </a:bodyPr>
          <a:lstStyle/>
          <a:p>
            <a:r>
              <a:rPr lang="fr-FR" sz="2400" dirty="0">
                <a:latin typeface="Titillium" panose="00000500000000000000" pitchFamily="50" charset="0"/>
              </a:rPr>
              <a:t>« </a:t>
            </a:r>
            <a:r>
              <a:rPr lang="fr-FR" sz="2400" b="1" dirty="0">
                <a:highlight>
                  <a:srgbClr val="FFFF00"/>
                </a:highlight>
                <a:latin typeface="Titillium" panose="00000500000000000000" pitchFamily="50" charset="0"/>
              </a:rPr>
              <a:t>la responsabilité des maîtres d’œuvre </a:t>
            </a:r>
            <a:r>
              <a:rPr lang="fr-FR" sz="2400" dirty="0">
                <a:latin typeface="Titillium" panose="00000500000000000000" pitchFamily="50" charset="0"/>
              </a:rPr>
              <a:t>pour </a:t>
            </a:r>
            <a:r>
              <a:rPr lang="fr-FR" sz="2400" b="1" dirty="0">
                <a:highlight>
                  <a:srgbClr val="FFFF00"/>
                </a:highlight>
                <a:latin typeface="Titillium" panose="00000500000000000000" pitchFamily="50" charset="0"/>
              </a:rPr>
              <a:t>manquement à leur devoir de conseil </a:t>
            </a:r>
            <a:r>
              <a:rPr lang="fr-FR" sz="2400" dirty="0">
                <a:latin typeface="Titillium" panose="00000500000000000000" pitchFamily="50" charset="0"/>
              </a:rPr>
              <a:t>peut être engagée, dès lors qu’ils se sont abstenus d’appeler l’attention du maître d’ouvrage sur des désordres affectant l’ouvrage et dont ils pouvaient avoir connaissance, en sorte que la personne publique soit mise à même de ne pas réceptionner l’ouvrage ou d’assortir la réception de réserves » (</a:t>
            </a:r>
            <a:r>
              <a:rPr lang="fr-FR" sz="2400" dirty="0">
                <a:hlinkClick r:id="rId2"/>
              </a:rPr>
              <a:t>CAA Versailles, 15 mars 2018, n° 16VE00740</a:t>
            </a:r>
            <a:r>
              <a:rPr lang="fr-FR" sz="2400" dirty="0"/>
              <a:t>)</a:t>
            </a:r>
          </a:p>
          <a:p>
            <a:endParaRPr lang="fr-FR" sz="2400" dirty="0">
              <a:latin typeface="Titillium" panose="00000500000000000000" pitchFamily="50" charset="0"/>
            </a:endParaRPr>
          </a:p>
          <a:p>
            <a:r>
              <a:rPr lang="fr-FR" sz="2400" dirty="0">
                <a:latin typeface="Titillium" panose="00000500000000000000" pitchFamily="50" charset="0"/>
              </a:rPr>
              <a:t>« Le maître d’œuvre peut toutefois voir </a:t>
            </a:r>
            <a:r>
              <a:rPr lang="fr-FR" sz="2400" b="1" dirty="0">
                <a:latin typeface="Titillium" panose="00000500000000000000" pitchFamily="50" charset="0"/>
              </a:rPr>
              <a:t>sa responsabilité partiellement écartée </a:t>
            </a:r>
            <a:r>
              <a:rPr lang="fr-FR" sz="2400" dirty="0">
                <a:latin typeface="Titillium" panose="00000500000000000000" pitchFamily="50" charset="0"/>
              </a:rPr>
              <a:t>si le </a:t>
            </a:r>
            <a:r>
              <a:rPr lang="fr-FR" sz="2400" b="1" dirty="0">
                <a:highlight>
                  <a:srgbClr val="FFFF00"/>
                </a:highlight>
                <a:latin typeface="Titillium" panose="00000500000000000000" pitchFamily="50" charset="0"/>
              </a:rPr>
              <a:t>maître d’ouvrage a fait preuve d’imprudence </a:t>
            </a:r>
            <a:r>
              <a:rPr lang="fr-FR" sz="2400" dirty="0">
                <a:latin typeface="Titillium" panose="00000500000000000000" pitchFamily="50" charset="0"/>
              </a:rPr>
              <a:t>(absence de prise en compte de toutes les remarques du MOE dans les réserves), ce dernier devant supporter une part de responsabilité dans l’apparition des désordres (</a:t>
            </a:r>
            <a:r>
              <a:rPr lang="fr-FR" sz="2400" dirty="0">
                <a:latin typeface="Titillium" panose="00000500000000000000" pitchFamily="50" charset="0"/>
                <a:hlinkClick r:id="rId3"/>
              </a:rPr>
              <a:t>CAA Nantes, 27 avril 2018, n° 16NT01213</a:t>
            </a:r>
            <a:r>
              <a:rPr lang="fr-FR" sz="2400" dirty="0">
                <a:latin typeface="Titillium" panose="00000500000000000000" pitchFamily="50" charset="0"/>
              </a:rPr>
              <a:t>).</a:t>
            </a:r>
          </a:p>
        </p:txBody>
      </p:sp>
    </p:spTree>
    <p:extLst>
      <p:ext uri="{BB962C8B-B14F-4D97-AF65-F5344CB8AC3E}">
        <p14:creationId xmlns:p14="http://schemas.microsoft.com/office/powerpoint/2010/main" val="2178137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24B3B87-33C3-4192-BA4E-281146C151BA}"/>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7BA27B58-A20D-4737-8E4F-3F40B22FF69C}"/>
              </a:ext>
            </a:extLst>
          </p:cNvPr>
          <p:cNvSpPr>
            <a:spLocks noGrp="1"/>
          </p:cNvSpPr>
          <p:nvPr>
            <p:ph type="sldNum" sz="quarter" idx="12"/>
          </p:nvPr>
        </p:nvSpPr>
        <p:spPr/>
        <p:txBody>
          <a:bodyPr/>
          <a:lstStyle/>
          <a:p>
            <a:pPr>
              <a:defRPr/>
            </a:pPr>
            <a:fld id="{A142FF88-7862-4B1A-BECA-F79E07CE9CE2}" type="slidenum">
              <a:rPr lang="fr-FR" smtClean="0"/>
              <a:pPr>
                <a:defRPr/>
              </a:pPr>
              <a:t>39</a:t>
            </a:fld>
            <a:endParaRPr lang="fr-FR" dirty="0"/>
          </a:p>
        </p:txBody>
      </p:sp>
      <p:sp>
        <p:nvSpPr>
          <p:cNvPr id="5" name="Titre 1">
            <a:extLst>
              <a:ext uri="{FF2B5EF4-FFF2-40B4-BE49-F238E27FC236}">
                <a16:creationId xmlns:a16="http://schemas.microsoft.com/office/drawing/2014/main" id="{A4E1ACA4-8581-46C8-93D6-9DCE0CF64907}"/>
              </a:ext>
            </a:extLst>
          </p:cNvPr>
          <p:cNvSpPr>
            <a:spLocks noGrp="1"/>
          </p:cNvSpPr>
          <p:nvPr>
            <p:ph type="title"/>
          </p:nvPr>
        </p:nvSpPr>
        <p:spPr>
          <a:xfrm>
            <a:off x="562894" y="1039375"/>
            <a:ext cx="11305256" cy="1008113"/>
          </a:xfrm>
        </p:spPr>
        <p:txBody>
          <a:bodyPr/>
          <a:lstStyle/>
          <a:p>
            <a:r>
              <a:rPr lang="fr-FR" sz="4800" dirty="0"/>
              <a:t>Des éléments résultant de la jurisprudence</a:t>
            </a:r>
          </a:p>
        </p:txBody>
      </p:sp>
      <p:sp>
        <p:nvSpPr>
          <p:cNvPr id="6" name="Rectangle 5">
            <a:extLst>
              <a:ext uri="{FF2B5EF4-FFF2-40B4-BE49-F238E27FC236}">
                <a16:creationId xmlns:a16="http://schemas.microsoft.com/office/drawing/2014/main" id="{4336DDC8-EB18-4DD7-B7BA-7F8191B1ED40}"/>
              </a:ext>
            </a:extLst>
          </p:cNvPr>
          <p:cNvSpPr/>
          <p:nvPr/>
        </p:nvSpPr>
        <p:spPr>
          <a:xfrm>
            <a:off x="407368" y="2636912"/>
            <a:ext cx="11593288" cy="2677656"/>
          </a:xfrm>
          <a:prstGeom prst="rect">
            <a:avLst/>
          </a:prstGeom>
        </p:spPr>
        <p:txBody>
          <a:bodyPr wrap="square">
            <a:spAutoFit/>
          </a:bodyPr>
          <a:lstStyle/>
          <a:p>
            <a:r>
              <a:rPr lang="fr-FR" sz="2800" dirty="0">
                <a:solidFill>
                  <a:srgbClr val="000000"/>
                </a:solidFill>
                <a:latin typeface="Titillium" panose="00000500000000000000" pitchFamily="50" charset="0"/>
              </a:rPr>
              <a:t>« la </a:t>
            </a:r>
            <a:r>
              <a:rPr lang="fr-FR" sz="2800" b="1" dirty="0">
                <a:solidFill>
                  <a:srgbClr val="000000"/>
                </a:solidFill>
                <a:latin typeface="Titillium" panose="00000500000000000000" pitchFamily="50" charset="0"/>
              </a:rPr>
              <a:t>responsabilité du maître d'</a:t>
            </a:r>
            <a:r>
              <a:rPr lang="fr-FR" sz="2800" b="1" dirty="0" err="1">
                <a:solidFill>
                  <a:srgbClr val="000000"/>
                </a:solidFill>
                <a:latin typeface="Titillium" panose="00000500000000000000" pitchFamily="50" charset="0"/>
              </a:rPr>
              <a:t>oeuvre</a:t>
            </a:r>
            <a:r>
              <a:rPr lang="fr-FR" sz="2800" b="1" dirty="0">
                <a:solidFill>
                  <a:srgbClr val="000000"/>
                </a:solidFill>
                <a:latin typeface="Titillium" panose="00000500000000000000" pitchFamily="50" charset="0"/>
              </a:rPr>
              <a:t> </a:t>
            </a:r>
            <a:r>
              <a:rPr lang="fr-FR" sz="2800" dirty="0">
                <a:solidFill>
                  <a:srgbClr val="000000"/>
                </a:solidFill>
                <a:latin typeface="Titillium" panose="00000500000000000000" pitchFamily="50" charset="0"/>
              </a:rPr>
              <a:t>peut être </a:t>
            </a:r>
            <a:r>
              <a:rPr lang="fr-FR" sz="2800" b="1" dirty="0">
                <a:solidFill>
                  <a:srgbClr val="000000"/>
                </a:solidFill>
                <a:latin typeface="Titillium" panose="00000500000000000000" pitchFamily="50" charset="0"/>
              </a:rPr>
              <a:t>écartée</a:t>
            </a:r>
            <a:r>
              <a:rPr lang="fr-FR" sz="2800" dirty="0">
                <a:solidFill>
                  <a:srgbClr val="000000"/>
                </a:solidFill>
                <a:latin typeface="Titillium" panose="00000500000000000000" pitchFamily="50" charset="0"/>
              </a:rPr>
              <a:t> si ses manquements à son devoir de conseil ne sont pas à l'origine des dommages dont se plaint le maître d'ouvrage ; qu'il en est ainsi dans le cas où </a:t>
            </a:r>
            <a:r>
              <a:rPr lang="fr-FR" sz="2800" b="1" dirty="0">
                <a:solidFill>
                  <a:srgbClr val="000000"/>
                </a:solidFill>
                <a:latin typeface="Titillium" panose="00000500000000000000" pitchFamily="50" charset="0"/>
              </a:rPr>
              <a:t>le maître d'ouvrage a fait preuve d'une </a:t>
            </a:r>
            <a:r>
              <a:rPr lang="fr-FR" sz="2800" b="1" dirty="0">
                <a:solidFill>
                  <a:srgbClr val="000000"/>
                </a:solidFill>
                <a:highlight>
                  <a:srgbClr val="FFFF00"/>
                </a:highlight>
                <a:latin typeface="Titillium" panose="00000500000000000000" pitchFamily="50" charset="0"/>
              </a:rPr>
              <a:t>imprudence particulièrement grave en prononçant la réception de l'ouvrage malgré sa connaissance des désordres qui l'affectaient</a:t>
            </a:r>
            <a:r>
              <a:rPr lang="fr-FR" sz="2800" b="1" dirty="0">
                <a:solidFill>
                  <a:srgbClr val="000000"/>
                </a:solidFill>
                <a:latin typeface="Titillium" panose="00000500000000000000" pitchFamily="50" charset="0"/>
              </a:rPr>
              <a:t> </a:t>
            </a:r>
            <a:r>
              <a:rPr lang="fr-FR" sz="2800" dirty="0">
                <a:solidFill>
                  <a:srgbClr val="000000"/>
                </a:solidFill>
                <a:latin typeface="Titillium" panose="00000500000000000000" pitchFamily="50" charset="0"/>
              </a:rPr>
              <a:t> </a:t>
            </a:r>
            <a:r>
              <a:rPr lang="fr-FR" sz="2800" u="sng" dirty="0">
                <a:solidFill>
                  <a:srgbClr val="000000"/>
                </a:solidFill>
                <a:latin typeface="Titillium" panose="00000500000000000000" pitchFamily="50" charset="0"/>
                <a:hlinkClick r:id="rId2">
                  <a:extLst>
                    <a:ext uri="{A12FA001-AC4F-418D-AE19-62706E023703}">
                      <ahyp:hlinkClr xmlns:ahyp="http://schemas.microsoft.com/office/drawing/2018/hyperlinkcolor" val="tx"/>
                    </a:ext>
                  </a:extLst>
                </a:hlinkClick>
              </a:rPr>
              <a:t>» </a:t>
            </a:r>
            <a:r>
              <a:rPr lang="fr-FR" sz="2800" dirty="0">
                <a:hlinkClick r:id="rId2"/>
              </a:rPr>
              <a:t>CAA Nancy, 30 janvier 2018, n° 16NC02728</a:t>
            </a:r>
            <a:endParaRPr lang="fr-FR" sz="2800" dirty="0">
              <a:latin typeface="Titillium" panose="00000500000000000000" pitchFamily="50" charset="0"/>
            </a:endParaRPr>
          </a:p>
        </p:txBody>
      </p:sp>
    </p:spTree>
    <p:extLst>
      <p:ext uri="{BB962C8B-B14F-4D97-AF65-F5344CB8AC3E}">
        <p14:creationId xmlns:p14="http://schemas.microsoft.com/office/powerpoint/2010/main" val="2429833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D0590B-A6B2-4AA6-AF49-132144096318}"/>
              </a:ext>
            </a:extLst>
          </p:cNvPr>
          <p:cNvSpPr>
            <a:spLocks noGrp="1"/>
          </p:cNvSpPr>
          <p:nvPr>
            <p:ph type="title"/>
          </p:nvPr>
        </p:nvSpPr>
        <p:spPr/>
        <p:txBody>
          <a:bodyPr/>
          <a:lstStyle/>
          <a:p>
            <a:r>
              <a:rPr lang="fr-FR" dirty="0"/>
              <a:t>Définition d’un marché (L1111-2)</a:t>
            </a:r>
          </a:p>
        </p:txBody>
      </p:sp>
      <p:sp>
        <p:nvSpPr>
          <p:cNvPr id="3" name="Espace réservé du pied de page 2">
            <a:extLst>
              <a:ext uri="{FF2B5EF4-FFF2-40B4-BE49-F238E27FC236}">
                <a16:creationId xmlns:a16="http://schemas.microsoft.com/office/drawing/2014/main" id="{4D8D2D57-5C5E-460B-BC44-C2121401C72E}"/>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186A4FD6-7B9F-4A68-B5AE-14B5808BD128}"/>
              </a:ext>
            </a:extLst>
          </p:cNvPr>
          <p:cNvSpPr>
            <a:spLocks noGrp="1"/>
          </p:cNvSpPr>
          <p:nvPr>
            <p:ph type="sldNum" sz="quarter" idx="12"/>
          </p:nvPr>
        </p:nvSpPr>
        <p:spPr/>
        <p:txBody>
          <a:bodyPr/>
          <a:lstStyle/>
          <a:p>
            <a:pPr>
              <a:defRPr/>
            </a:pPr>
            <a:fld id="{A142FF88-7862-4B1A-BECA-F79E07CE9CE2}" type="slidenum">
              <a:rPr lang="fr-FR" smtClean="0"/>
              <a:pPr>
                <a:defRPr/>
              </a:pPr>
              <a:t>4</a:t>
            </a:fld>
            <a:endParaRPr lang="fr-FR" dirty="0"/>
          </a:p>
        </p:txBody>
      </p:sp>
      <p:sp>
        <p:nvSpPr>
          <p:cNvPr id="5" name="Rectangle 4">
            <a:extLst>
              <a:ext uri="{FF2B5EF4-FFF2-40B4-BE49-F238E27FC236}">
                <a16:creationId xmlns:a16="http://schemas.microsoft.com/office/drawing/2014/main" id="{C56288E6-1C8B-4681-A1AD-3788800175CE}"/>
              </a:ext>
            </a:extLst>
          </p:cNvPr>
          <p:cNvSpPr/>
          <p:nvPr/>
        </p:nvSpPr>
        <p:spPr>
          <a:xfrm>
            <a:off x="69951" y="1825543"/>
            <a:ext cx="11809312" cy="4031873"/>
          </a:xfrm>
          <a:prstGeom prst="rect">
            <a:avLst/>
          </a:prstGeom>
        </p:spPr>
        <p:txBody>
          <a:bodyPr wrap="square">
            <a:spAutoFit/>
          </a:bodyPr>
          <a:lstStyle/>
          <a:p>
            <a:r>
              <a:rPr lang="fr-FR" sz="2800" dirty="0">
                <a:solidFill>
                  <a:srgbClr val="000000"/>
                </a:solidFill>
                <a:latin typeface="Titillium" panose="00000500000000000000" pitchFamily="50" charset="0"/>
              </a:rPr>
              <a:t>Un marché de travaux a pour objet :</a:t>
            </a:r>
            <a:br>
              <a:rPr lang="fr-FR" sz="2800" dirty="0">
                <a:latin typeface="Titillium" panose="00000500000000000000" pitchFamily="50" charset="0"/>
              </a:rPr>
            </a:br>
            <a:r>
              <a:rPr lang="fr-FR" sz="2800" dirty="0">
                <a:solidFill>
                  <a:srgbClr val="000000"/>
                </a:solidFill>
                <a:latin typeface="Titillium" panose="00000500000000000000" pitchFamily="50" charset="0"/>
              </a:rPr>
              <a:t>1° Soit l'exécution, soit la conception et l'exécution de travaux ;</a:t>
            </a:r>
            <a:br>
              <a:rPr lang="fr-FR" sz="2800" dirty="0">
                <a:latin typeface="Titillium" panose="00000500000000000000" pitchFamily="50" charset="0"/>
              </a:rPr>
            </a:br>
            <a:r>
              <a:rPr lang="fr-FR" sz="2800" dirty="0">
                <a:solidFill>
                  <a:srgbClr val="000000"/>
                </a:solidFill>
                <a:latin typeface="Titillium" panose="00000500000000000000" pitchFamily="50" charset="0"/>
              </a:rPr>
              <a:t>2° Soit la réalisation, soit la conception et la réalisation, par quelque moyen que ce soit, d'un ouvrage répondant aux exigences fixées par l'acheteur qui exerce une influence déterminante sur sa nature ou sa conception.</a:t>
            </a:r>
            <a:br>
              <a:rPr lang="fr-FR" sz="2800" dirty="0">
                <a:latin typeface="Titillium" panose="00000500000000000000" pitchFamily="50" charset="0"/>
              </a:rPr>
            </a:br>
            <a:endParaRPr lang="fr-FR" sz="2800" dirty="0">
              <a:latin typeface="Titillium" panose="00000500000000000000" pitchFamily="50" charset="0"/>
            </a:endParaRPr>
          </a:p>
          <a:p>
            <a:r>
              <a:rPr lang="fr-FR" sz="3200" b="1" dirty="0">
                <a:solidFill>
                  <a:srgbClr val="000000"/>
                </a:solidFill>
                <a:latin typeface="Titillium" panose="00000500000000000000" pitchFamily="50" charset="0"/>
              </a:rPr>
              <a:t>Un ouvrage </a:t>
            </a:r>
            <a:r>
              <a:rPr lang="fr-FR" sz="2800" dirty="0">
                <a:solidFill>
                  <a:srgbClr val="000000"/>
                </a:solidFill>
                <a:latin typeface="Titillium" panose="00000500000000000000" pitchFamily="50" charset="0"/>
              </a:rPr>
              <a:t>est </a:t>
            </a:r>
            <a:r>
              <a:rPr lang="fr-FR" sz="2800" b="1" dirty="0">
                <a:solidFill>
                  <a:srgbClr val="000000"/>
                </a:solidFill>
                <a:latin typeface="Titillium" panose="00000500000000000000" pitchFamily="50" charset="0"/>
              </a:rPr>
              <a:t>le résultat d'un ensemble de travaux </a:t>
            </a:r>
            <a:r>
              <a:rPr lang="fr-FR" sz="2800" dirty="0">
                <a:solidFill>
                  <a:srgbClr val="000000"/>
                </a:solidFill>
                <a:latin typeface="Titillium" panose="00000500000000000000" pitchFamily="50" charset="0"/>
              </a:rPr>
              <a:t>de bâtiment </a:t>
            </a:r>
            <a:r>
              <a:rPr lang="fr-FR" sz="2800" b="1" dirty="0">
                <a:solidFill>
                  <a:srgbClr val="000000"/>
                </a:solidFill>
                <a:latin typeface="Titillium" panose="00000500000000000000" pitchFamily="50" charset="0"/>
              </a:rPr>
              <a:t>ou de génie civil destiné à remplir par lui-même une fonction économique ou technique.</a:t>
            </a:r>
            <a:endParaRPr lang="fr-FR" sz="2800" b="1" dirty="0">
              <a:latin typeface="Titillium" panose="00000500000000000000" pitchFamily="50" charset="0"/>
            </a:endParaRPr>
          </a:p>
        </p:txBody>
      </p:sp>
      <p:sp>
        <p:nvSpPr>
          <p:cNvPr id="6" name="Bulle narrative : rectangle à coins arrondis 5">
            <a:extLst>
              <a:ext uri="{FF2B5EF4-FFF2-40B4-BE49-F238E27FC236}">
                <a16:creationId xmlns:a16="http://schemas.microsoft.com/office/drawing/2014/main" id="{5478E218-0C8A-4CD0-AFCE-DAF27E986ED4}"/>
              </a:ext>
            </a:extLst>
          </p:cNvPr>
          <p:cNvSpPr/>
          <p:nvPr/>
        </p:nvSpPr>
        <p:spPr>
          <a:xfrm>
            <a:off x="6359724" y="5380707"/>
            <a:ext cx="5184576" cy="1340768"/>
          </a:xfrm>
          <a:prstGeom prst="wedgeRoundRectCallout">
            <a:avLst>
              <a:gd name="adj1" fmla="val -72289"/>
              <a:gd name="adj2" fmla="val 2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C’est au MOA de décider si l’opération relève du bâtiment ou d’une infrastructure</a:t>
            </a:r>
          </a:p>
        </p:txBody>
      </p:sp>
    </p:spTree>
    <p:extLst>
      <p:ext uri="{BB962C8B-B14F-4D97-AF65-F5344CB8AC3E}">
        <p14:creationId xmlns:p14="http://schemas.microsoft.com/office/powerpoint/2010/main" val="3335661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8838C04B-29EE-41B0-9189-A6FF95701FF9}"/>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940B48D6-C799-49E7-906C-2732796A919A}"/>
              </a:ext>
            </a:extLst>
          </p:cNvPr>
          <p:cNvSpPr>
            <a:spLocks noGrp="1"/>
          </p:cNvSpPr>
          <p:nvPr>
            <p:ph type="sldNum" sz="quarter" idx="12"/>
          </p:nvPr>
        </p:nvSpPr>
        <p:spPr/>
        <p:txBody>
          <a:bodyPr/>
          <a:lstStyle/>
          <a:p>
            <a:pPr>
              <a:defRPr/>
            </a:pPr>
            <a:fld id="{A142FF88-7862-4B1A-BECA-F79E07CE9CE2}" type="slidenum">
              <a:rPr lang="fr-FR" smtClean="0"/>
              <a:pPr>
                <a:defRPr/>
              </a:pPr>
              <a:t>40</a:t>
            </a:fld>
            <a:endParaRPr lang="fr-FR" dirty="0"/>
          </a:p>
        </p:txBody>
      </p:sp>
      <p:sp>
        <p:nvSpPr>
          <p:cNvPr id="5" name="Rectangle 4">
            <a:extLst>
              <a:ext uri="{FF2B5EF4-FFF2-40B4-BE49-F238E27FC236}">
                <a16:creationId xmlns:a16="http://schemas.microsoft.com/office/drawing/2014/main" id="{BDCA2589-7E20-4CF3-97D3-29A966F7F042}"/>
              </a:ext>
            </a:extLst>
          </p:cNvPr>
          <p:cNvSpPr/>
          <p:nvPr/>
        </p:nvSpPr>
        <p:spPr>
          <a:xfrm>
            <a:off x="335361" y="1916832"/>
            <a:ext cx="11543902" cy="4524315"/>
          </a:xfrm>
          <a:prstGeom prst="rect">
            <a:avLst/>
          </a:prstGeom>
        </p:spPr>
        <p:txBody>
          <a:bodyPr wrap="square">
            <a:spAutoFit/>
          </a:bodyPr>
          <a:lstStyle/>
          <a:p>
            <a:r>
              <a:rPr lang="fr-FR" sz="2400" dirty="0">
                <a:solidFill>
                  <a:srgbClr val="000000"/>
                </a:solidFill>
                <a:latin typeface="Titillium" panose="00000500000000000000" pitchFamily="50" charset="0"/>
              </a:rPr>
              <a:t>« Il ne résulte pas de l'instruction que les désordres en cause soient imputables, même partiellement, à la vétusté du pont, dont la conception ne présentait aucun défaut au regard de l'état initial du lit de la rivière.</a:t>
            </a:r>
          </a:p>
          <a:p>
            <a:endParaRPr lang="fr-FR" sz="2400" dirty="0">
              <a:solidFill>
                <a:srgbClr val="000000"/>
              </a:solidFill>
              <a:latin typeface="Titillium" panose="00000500000000000000" pitchFamily="50" charset="0"/>
            </a:endParaRPr>
          </a:p>
          <a:p>
            <a:r>
              <a:rPr lang="fr-FR" sz="2400" dirty="0">
                <a:solidFill>
                  <a:srgbClr val="000000"/>
                </a:solidFill>
                <a:latin typeface="Titillium" panose="00000500000000000000" pitchFamily="50" charset="0"/>
              </a:rPr>
              <a:t>L’entreprise demande à être garantie sur le fondement de la faute qu'aurait commise le maître d'</a:t>
            </a:r>
            <a:r>
              <a:rPr lang="fr-FR" sz="2400" dirty="0" err="1">
                <a:solidFill>
                  <a:srgbClr val="000000"/>
                </a:solidFill>
                <a:latin typeface="Titillium" panose="00000500000000000000" pitchFamily="50" charset="0"/>
              </a:rPr>
              <a:t>oeuvre</a:t>
            </a:r>
            <a:r>
              <a:rPr lang="fr-FR" sz="2400" dirty="0">
                <a:solidFill>
                  <a:srgbClr val="000000"/>
                </a:solidFill>
                <a:latin typeface="Titillium" panose="00000500000000000000" pitchFamily="50" charset="0"/>
              </a:rPr>
              <a:t> des travaux de curage, en ne procédant pas initialement à la vérification des fondations des piles du pont ferroviaire ; qu'</a:t>
            </a:r>
            <a:r>
              <a:rPr lang="fr-FR" sz="2400" b="1" dirty="0">
                <a:solidFill>
                  <a:srgbClr val="000000"/>
                </a:solidFill>
                <a:highlight>
                  <a:srgbClr val="FFFF00"/>
                </a:highlight>
                <a:latin typeface="Titillium" panose="00000500000000000000" pitchFamily="50" charset="0"/>
              </a:rPr>
              <a:t>il appartenait à l’entreprise de prendre les mesures normalement destinées à éviter tout dommage </a:t>
            </a:r>
            <a:r>
              <a:rPr lang="fr-FR" sz="2400" dirty="0">
                <a:solidFill>
                  <a:srgbClr val="000000"/>
                </a:solidFill>
                <a:latin typeface="Titillium" panose="00000500000000000000" pitchFamily="50" charset="0"/>
              </a:rPr>
              <a:t>au pont ; que, dès lors, et en tout état de cause, la faute invoquée ne saurait être regardée comme suffisante en elle-même à engager la responsabilité du MOE envers l’entreprise » (</a:t>
            </a:r>
            <a:r>
              <a:rPr lang="fr-FR" sz="2400" dirty="0">
                <a:solidFill>
                  <a:srgbClr val="000000"/>
                </a:solidFill>
                <a:latin typeface="Titillium" panose="00000500000000000000" pitchFamily="50" charset="0"/>
                <a:hlinkClick r:id="rId2"/>
              </a:rPr>
              <a:t>CAA Nancy N° 95NC00239  4 mai 1999</a:t>
            </a:r>
            <a:r>
              <a:rPr lang="fr-FR" sz="2400" dirty="0">
                <a:solidFill>
                  <a:srgbClr val="000000"/>
                </a:solidFill>
                <a:latin typeface="Titillium" panose="00000500000000000000" pitchFamily="50" charset="0"/>
              </a:rPr>
              <a:t>)</a:t>
            </a:r>
          </a:p>
          <a:p>
            <a:endParaRPr lang="fr-FR" sz="2400" dirty="0">
              <a:latin typeface="Titillium" panose="00000500000000000000" pitchFamily="50" charset="0"/>
            </a:endParaRPr>
          </a:p>
        </p:txBody>
      </p:sp>
      <p:sp>
        <p:nvSpPr>
          <p:cNvPr id="6" name="Titre 1">
            <a:extLst>
              <a:ext uri="{FF2B5EF4-FFF2-40B4-BE49-F238E27FC236}">
                <a16:creationId xmlns:a16="http://schemas.microsoft.com/office/drawing/2014/main" id="{FE948E52-8FC4-4A51-BEA2-C5A47C24D64E}"/>
              </a:ext>
            </a:extLst>
          </p:cNvPr>
          <p:cNvSpPr>
            <a:spLocks noGrp="1"/>
          </p:cNvSpPr>
          <p:nvPr>
            <p:ph type="title"/>
          </p:nvPr>
        </p:nvSpPr>
        <p:spPr>
          <a:xfrm>
            <a:off x="407368" y="476671"/>
            <a:ext cx="11305256" cy="1008113"/>
          </a:xfrm>
        </p:spPr>
        <p:txBody>
          <a:bodyPr/>
          <a:lstStyle/>
          <a:p>
            <a:r>
              <a:rPr lang="fr-FR" sz="4800" dirty="0"/>
              <a:t>Des éléments résultant de la jurisprudence</a:t>
            </a:r>
          </a:p>
        </p:txBody>
      </p:sp>
      <p:sp>
        <p:nvSpPr>
          <p:cNvPr id="7" name="Ellipse 6">
            <a:extLst>
              <a:ext uri="{FF2B5EF4-FFF2-40B4-BE49-F238E27FC236}">
                <a16:creationId xmlns:a16="http://schemas.microsoft.com/office/drawing/2014/main" id="{7ADE138B-88F5-447C-832E-2E0AD3331C8F}"/>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Entreprise </a:t>
            </a:r>
            <a:r>
              <a:rPr lang="fr-FR" sz="2800" b="1" dirty="0">
                <a:sym typeface="Wingdings" panose="05000000000000000000" pitchFamily="2" charset="2"/>
              </a:rPr>
              <a:t> MOE</a:t>
            </a:r>
            <a:endParaRPr lang="fr-FR" sz="2800" b="1" dirty="0"/>
          </a:p>
        </p:txBody>
      </p:sp>
    </p:spTree>
    <p:extLst>
      <p:ext uri="{BB962C8B-B14F-4D97-AF65-F5344CB8AC3E}">
        <p14:creationId xmlns:p14="http://schemas.microsoft.com/office/powerpoint/2010/main" val="9322132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4BD2667-AB3A-4692-8CED-8A51F21D79B2}"/>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496334B8-BBBE-4AF8-97B1-34413B4042C0}"/>
              </a:ext>
            </a:extLst>
          </p:cNvPr>
          <p:cNvSpPr>
            <a:spLocks noGrp="1"/>
          </p:cNvSpPr>
          <p:nvPr>
            <p:ph type="sldNum" sz="quarter" idx="12"/>
          </p:nvPr>
        </p:nvSpPr>
        <p:spPr/>
        <p:txBody>
          <a:bodyPr/>
          <a:lstStyle/>
          <a:p>
            <a:pPr>
              <a:defRPr/>
            </a:pPr>
            <a:fld id="{29260D3F-96DF-45D0-AD99-7B77370DFDBC}" type="slidenum">
              <a:rPr lang="fr-FR" smtClean="0"/>
              <a:pPr>
                <a:defRPr/>
              </a:pPr>
              <a:t>41</a:t>
            </a:fld>
            <a:endParaRPr lang="fr-FR" dirty="0"/>
          </a:p>
        </p:txBody>
      </p:sp>
      <p:sp>
        <p:nvSpPr>
          <p:cNvPr id="5" name="Titre 1">
            <a:extLst>
              <a:ext uri="{FF2B5EF4-FFF2-40B4-BE49-F238E27FC236}">
                <a16:creationId xmlns:a16="http://schemas.microsoft.com/office/drawing/2014/main" id="{2DC143A0-6D94-485A-9F0E-879DD9A70A15}"/>
              </a:ext>
            </a:extLst>
          </p:cNvPr>
          <p:cNvSpPr>
            <a:spLocks noGrp="1"/>
          </p:cNvSpPr>
          <p:nvPr>
            <p:ph type="title"/>
          </p:nvPr>
        </p:nvSpPr>
        <p:spPr>
          <a:xfrm>
            <a:off x="767408" y="620688"/>
            <a:ext cx="10391086" cy="641398"/>
          </a:xfrm>
        </p:spPr>
        <p:txBody>
          <a:bodyPr/>
          <a:lstStyle/>
          <a:p>
            <a:r>
              <a:rPr lang="fr-FR" sz="4800" dirty="0"/>
              <a:t>Eléments retenus par la jurisprudence</a:t>
            </a:r>
          </a:p>
        </p:txBody>
      </p:sp>
      <p:sp>
        <p:nvSpPr>
          <p:cNvPr id="6" name="ZoneTexte 5">
            <a:extLst>
              <a:ext uri="{FF2B5EF4-FFF2-40B4-BE49-F238E27FC236}">
                <a16:creationId xmlns:a16="http://schemas.microsoft.com/office/drawing/2014/main" id="{3BB69CF3-7272-4C7A-B901-4AEB7A7C2545}"/>
              </a:ext>
            </a:extLst>
          </p:cNvPr>
          <p:cNvSpPr txBox="1"/>
          <p:nvPr/>
        </p:nvSpPr>
        <p:spPr>
          <a:xfrm>
            <a:off x="119336" y="1548027"/>
            <a:ext cx="11953328" cy="4524315"/>
          </a:xfrm>
          <a:prstGeom prst="rect">
            <a:avLst/>
          </a:prstGeom>
          <a:noFill/>
        </p:spPr>
        <p:txBody>
          <a:bodyPr wrap="square" rtlCol="0">
            <a:spAutoFit/>
          </a:bodyPr>
          <a:lstStyle/>
          <a:p>
            <a:r>
              <a:rPr lang="fr-FR" sz="2400" u="sng" dirty="0">
                <a:latin typeface="Titillium" panose="00000500000000000000" pitchFamily="50" charset="0"/>
                <a:hlinkClick r:id="rId2"/>
              </a:rPr>
              <a:t>CAA DOUAI 13DA00727 15 avril 2014</a:t>
            </a:r>
            <a:endParaRPr lang="fr-FR" sz="2400" u="sng" dirty="0">
              <a:latin typeface="Titillium" panose="00000500000000000000" pitchFamily="50" charset="0"/>
            </a:endParaRPr>
          </a:p>
          <a:p>
            <a:r>
              <a:rPr lang="fr-FR" sz="2400" dirty="0">
                <a:latin typeface="Titillium" panose="00000500000000000000" pitchFamily="50" charset="0"/>
              </a:rPr>
              <a:t>Litige entre deux parties liées par un contrat =&gt; </a:t>
            </a:r>
            <a:r>
              <a:rPr lang="fr-FR" sz="2400" b="1" dirty="0">
                <a:highlight>
                  <a:srgbClr val="FFFF00"/>
                </a:highlight>
                <a:latin typeface="Titillium" panose="00000500000000000000" pitchFamily="50" charset="0"/>
              </a:rPr>
              <a:t>le juge s’attache à l’exécution du contrat</a:t>
            </a:r>
          </a:p>
          <a:p>
            <a:endParaRPr lang="fr-FR" sz="2400" dirty="0">
              <a:latin typeface="Titillium" panose="00000500000000000000" pitchFamily="50" charset="0"/>
            </a:endParaRPr>
          </a:p>
          <a:p>
            <a:r>
              <a:rPr lang="fr-FR" sz="2400" b="1" dirty="0">
                <a:latin typeface="Titillium" panose="00000500000000000000" pitchFamily="50" charset="0"/>
              </a:rPr>
              <a:t>Si le juge constate une irrégularité</a:t>
            </a:r>
            <a:r>
              <a:rPr lang="fr-FR" sz="2400" dirty="0">
                <a:latin typeface="Titillium" panose="00000500000000000000" pitchFamily="50" charset="0"/>
              </a:rPr>
              <a:t>, tenant au caractère illicite du contrat ou à un vice d’une gravité particulière (ex condition dans lesquelles les parties ont donné leur consentement)=&gt; il écarte le contrat</a:t>
            </a:r>
          </a:p>
          <a:p>
            <a:endParaRPr lang="fr-FR" sz="2400" dirty="0">
              <a:latin typeface="Titillium" panose="00000500000000000000" pitchFamily="50" charset="0"/>
            </a:endParaRPr>
          </a:p>
          <a:p>
            <a:r>
              <a:rPr lang="fr-FR" sz="2400" b="1" dirty="0">
                <a:latin typeface="Titillium" panose="00000500000000000000" pitchFamily="50" charset="0"/>
              </a:rPr>
              <a:t>Litige relatif à la validité d’un contrat </a:t>
            </a:r>
            <a:r>
              <a:rPr lang="fr-FR" sz="2400" dirty="0">
                <a:latin typeface="Titillium" panose="00000500000000000000" pitchFamily="50" charset="0"/>
              </a:rPr>
              <a:t>=&gt; il ne peut être invoqué un manquement aux règles de passation (aux fins d’écarter le contrat pour régler le litige)</a:t>
            </a:r>
          </a:p>
          <a:p>
            <a:r>
              <a:rPr lang="fr-FR" sz="2400" dirty="0">
                <a:latin typeface="Titillium" panose="00000500000000000000" pitchFamily="50" charset="0"/>
              </a:rPr>
              <a:t>Exception lorsque gravité de l’illégalité et circonstances dans lesquelles elle a été commise, dans ce cas, le litige ne peut être réglé sur le fondement du contrat</a:t>
            </a:r>
          </a:p>
          <a:p>
            <a:endParaRPr lang="fr-FR" sz="2400" dirty="0">
              <a:latin typeface="Titillium" panose="00000500000000000000" pitchFamily="50" charset="0"/>
            </a:endParaRPr>
          </a:p>
        </p:txBody>
      </p:sp>
      <p:sp>
        <p:nvSpPr>
          <p:cNvPr id="7" name="Ellipse 6">
            <a:extLst>
              <a:ext uri="{FF2B5EF4-FFF2-40B4-BE49-F238E27FC236}">
                <a16:creationId xmlns:a16="http://schemas.microsoft.com/office/drawing/2014/main" id="{28AE4F40-A4B8-4575-9B03-1BAB63748DF4}"/>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Principes généraux</a:t>
            </a:r>
          </a:p>
        </p:txBody>
      </p:sp>
    </p:spTree>
    <p:extLst>
      <p:ext uri="{BB962C8B-B14F-4D97-AF65-F5344CB8AC3E}">
        <p14:creationId xmlns:p14="http://schemas.microsoft.com/office/powerpoint/2010/main" val="30109223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0CD21952-3F9D-494A-AD1D-2667034961BC}"/>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8B4B5F55-3BBF-4DE0-8A3B-CD4817090EDF}"/>
              </a:ext>
            </a:extLst>
          </p:cNvPr>
          <p:cNvSpPr>
            <a:spLocks noGrp="1"/>
          </p:cNvSpPr>
          <p:nvPr>
            <p:ph type="sldNum" sz="quarter" idx="12"/>
          </p:nvPr>
        </p:nvSpPr>
        <p:spPr/>
        <p:txBody>
          <a:bodyPr/>
          <a:lstStyle/>
          <a:p>
            <a:pPr>
              <a:defRPr/>
            </a:pPr>
            <a:fld id="{A142FF88-7862-4B1A-BECA-F79E07CE9CE2}" type="slidenum">
              <a:rPr lang="fr-FR" smtClean="0"/>
              <a:pPr>
                <a:defRPr/>
              </a:pPr>
              <a:t>42</a:t>
            </a:fld>
            <a:endParaRPr lang="fr-FR" dirty="0"/>
          </a:p>
        </p:txBody>
      </p:sp>
      <p:sp>
        <p:nvSpPr>
          <p:cNvPr id="5" name="Ellipse 4">
            <a:extLst>
              <a:ext uri="{FF2B5EF4-FFF2-40B4-BE49-F238E27FC236}">
                <a16:creationId xmlns:a16="http://schemas.microsoft.com/office/drawing/2014/main" id="{8ED1EA8E-FA11-43D1-9E8E-D9223702DBA5}"/>
              </a:ext>
            </a:extLst>
          </p:cNvPr>
          <p:cNvSpPr/>
          <p:nvPr/>
        </p:nvSpPr>
        <p:spPr>
          <a:xfrm>
            <a:off x="1703512" y="136525"/>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Principes généraux</a:t>
            </a:r>
          </a:p>
        </p:txBody>
      </p:sp>
      <p:sp>
        <p:nvSpPr>
          <p:cNvPr id="6" name="Titre 1">
            <a:extLst>
              <a:ext uri="{FF2B5EF4-FFF2-40B4-BE49-F238E27FC236}">
                <a16:creationId xmlns:a16="http://schemas.microsoft.com/office/drawing/2014/main" id="{7AA0F6C2-05D4-4A6E-B3A8-317A783F7833}"/>
              </a:ext>
            </a:extLst>
          </p:cNvPr>
          <p:cNvSpPr>
            <a:spLocks noGrp="1"/>
          </p:cNvSpPr>
          <p:nvPr>
            <p:ph type="title"/>
          </p:nvPr>
        </p:nvSpPr>
        <p:spPr>
          <a:xfrm>
            <a:off x="912638" y="1212426"/>
            <a:ext cx="10391086" cy="641398"/>
          </a:xfrm>
        </p:spPr>
        <p:txBody>
          <a:bodyPr/>
          <a:lstStyle/>
          <a:p>
            <a:r>
              <a:rPr lang="fr-FR" sz="4800" dirty="0"/>
              <a:t>Eléments retenus par la jurisprudence</a:t>
            </a:r>
          </a:p>
        </p:txBody>
      </p:sp>
      <p:sp>
        <p:nvSpPr>
          <p:cNvPr id="7" name="ZoneTexte 6">
            <a:extLst>
              <a:ext uri="{FF2B5EF4-FFF2-40B4-BE49-F238E27FC236}">
                <a16:creationId xmlns:a16="http://schemas.microsoft.com/office/drawing/2014/main" id="{FCED338D-6FE1-43AA-9771-EF0B5C07C491}"/>
              </a:ext>
            </a:extLst>
          </p:cNvPr>
          <p:cNvSpPr txBox="1"/>
          <p:nvPr/>
        </p:nvSpPr>
        <p:spPr>
          <a:xfrm>
            <a:off x="912638" y="2715594"/>
            <a:ext cx="9215810" cy="1815882"/>
          </a:xfrm>
          <a:prstGeom prst="rect">
            <a:avLst/>
          </a:prstGeom>
          <a:noFill/>
        </p:spPr>
        <p:txBody>
          <a:bodyPr wrap="square" rtlCol="0">
            <a:spAutoFit/>
          </a:bodyPr>
          <a:lstStyle/>
          <a:p>
            <a:r>
              <a:rPr lang="fr-FR" sz="2800" b="1" u="sng" dirty="0">
                <a:latin typeface="Titillium" panose="00000500000000000000" pitchFamily="50" charset="0"/>
              </a:rPr>
              <a:t>Le Juge s’attache à vérifier trois conditions essentielles</a:t>
            </a:r>
          </a:p>
          <a:p>
            <a:pPr marL="285750" indent="-285750">
              <a:buFontTx/>
              <a:buChar char="-"/>
            </a:pPr>
            <a:r>
              <a:rPr lang="fr-FR" sz="2800" dirty="0">
                <a:latin typeface="Titillium" panose="00000500000000000000" pitchFamily="50" charset="0"/>
              </a:rPr>
              <a:t>La preuve de la faute</a:t>
            </a:r>
          </a:p>
          <a:p>
            <a:pPr marL="285750" indent="-285750">
              <a:buFontTx/>
              <a:buChar char="-"/>
            </a:pPr>
            <a:r>
              <a:rPr lang="fr-FR" sz="2800" dirty="0">
                <a:latin typeface="Titillium" panose="00000500000000000000" pitchFamily="50" charset="0"/>
              </a:rPr>
              <a:t>La typologie de la faute</a:t>
            </a:r>
          </a:p>
          <a:p>
            <a:pPr marL="285750" indent="-285750">
              <a:buFontTx/>
              <a:buChar char="-"/>
            </a:pPr>
            <a:r>
              <a:rPr lang="fr-FR" sz="2800" dirty="0">
                <a:latin typeface="Titillium" panose="00000500000000000000" pitchFamily="50" charset="0"/>
              </a:rPr>
              <a:t>La preuve du lien de causalité</a:t>
            </a:r>
          </a:p>
        </p:txBody>
      </p:sp>
    </p:spTree>
    <p:extLst>
      <p:ext uri="{BB962C8B-B14F-4D97-AF65-F5344CB8AC3E}">
        <p14:creationId xmlns:p14="http://schemas.microsoft.com/office/powerpoint/2010/main" val="3701895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B57605-D17B-48C5-901A-47F048E3C47A}"/>
              </a:ext>
            </a:extLst>
          </p:cNvPr>
          <p:cNvSpPr>
            <a:spLocks noGrp="1"/>
          </p:cNvSpPr>
          <p:nvPr>
            <p:ph type="title"/>
          </p:nvPr>
        </p:nvSpPr>
        <p:spPr>
          <a:xfrm>
            <a:off x="1919536" y="765899"/>
            <a:ext cx="9343702" cy="821922"/>
          </a:xfrm>
        </p:spPr>
        <p:txBody>
          <a:bodyPr/>
          <a:lstStyle/>
          <a:p>
            <a:r>
              <a:rPr lang="fr-FR" sz="4800" dirty="0"/>
              <a:t>Travaux pluriannuels d’entretien / restauration de cours d’eau</a:t>
            </a:r>
          </a:p>
        </p:txBody>
      </p:sp>
      <p:sp>
        <p:nvSpPr>
          <p:cNvPr id="3" name="Espace réservé du pied de page 2">
            <a:extLst>
              <a:ext uri="{FF2B5EF4-FFF2-40B4-BE49-F238E27FC236}">
                <a16:creationId xmlns:a16="http://schemas.microsoft.com/office/drawing/2014/main" id="{1DF419B1-FFA8-4939-BD05-F0D22EA812FA}"/>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9680C5E6-1B69-416B-B87E-23544DE411B5}"/>
              </a:ext>
            </a:extLst>
          </p:cNvPr>
          <p:cNvSpPr>
            <a:spLocks noGrp="1"/>
          </p:cNvSpPr>
          <p:nvPr>
            <p:ph type="sldNum" sz="quarter" idx="12"/>
          </p:nvPr>
        </p:nvSpPr>
        <p:spPr/>
        <p:txBody>
          <a:bodyPr/>
          <a:lstStyle/>
          <a:p>
            <a:pPr>
              <a:defRPr/>
            </a:pPr>
            <a:fld id="{A142FF88-7862-4B1A-BECA-F79E07CE9CE2}" type="slidenum">
              <a:rPr lang="fr-FR" smtClean="0"/>
              <a:pPr>
                <a:defRPr/>
              </a:pPr>
              <a:t>43</a:t>
            </a:fld>
            <a:endParaRPr lang="fr-FR" dirty="0"/>
          </a:p>
        </p:txBody>
      </p:sp>
      <p:sp>
        <p:nvSpPr>
          <p:cNvPr id="5" name="ZoneTexte 4">
            <a:extLst>
              <a:ext uri="{FF2B5EF4-FFF2-40B4-BE49-F238E27FC236}">
                <a16:creationId xmlns:a16="http://schemas.microsoft.com/office/drawing/2014/main" id="{4636272D-AE1B-4BFF-9E1C-A7D500F130D3}"/>
              </a:ext>
            </a:extLst>
          </p:cNvPr>
          <p:cNvSpPr txBox="1"/>
          <p:nvPr/>
        </p:nvSpPr>
        <p:spPr>
          <a:xfrm>
            <a:off x="191344" y="1844824"/>
            <a:ext cx="11310542" cy="3539430"/>
          </a:xfrm>
          <a:prstGeom prst="rect">
            <a:avLst/>
          </a:prstGeom>
          <a:noFill/>
        </p:spPr>
        <p:txBody>
          <a:bodyPr wrap="square" rtlCol="0">
            <a:spAutoFit/>
          </a:bodyPr>
          <a:lstStyle/>
          <a:p>
            <a:r>
              <a:rPr lang="fr-FR" sz="2400" b="1" u="sng" dirty="0">
                <a:latin typeface="Titillium" panose="00000500000000000000" pitchFamily="50" charset="0"/>
                <a:hlinkClick r:id="rId2"/>
              </a:rPr>
              <a:t>CAA DOUAI n°13DA00726 15 avril 2014</a:t>
            </a:r>
            <a:endParaRPr lang="fr-FR" sz="2400" b="1" u="sng" dirty="0">
              <a:latin typeface="Titillium" panose="00000500000000000000" pitchFamily="50" charset="0"/>
            </a:endParaRPr>
          </a:p>
          <a:p>
            <a:pPr marL="285750" indent="-285750">
              <a:buFont typeface="Symbol" panose="05050102010706020507" pitchFamily="18" charset="2"/>
              <a:buChar char="Þ"/>
            </a:pPr>
            <a:r>
              <a:rPr lang="fr-FR" sz="2400" dirty="0">
                <a:latin typeface="Titillium" panose="00000500000000000000" pitchFamily="50" charset="0"/>
              </a:rPr>
              <a:t> Mission comprenant une étude et un programme pluriannuel de travaux d’entretien et restauration, le suivi des travaux</a:t>
            </a:r>
          </a:p>
          <a:p>
            <a:pPr marL="285750" indent="-285750">
              <a:buFont typeface="Symbol" panose="05050102010706020507" pitchFamily="18" charset="2"/>
              <a:buChar char="Þ"/>
            </a:pPr>
            <a:r>
              <a:rPr lang="fr-FR" sz="2800" b="1" dirty="0">
                <a:latin typeface="Titillium" panose="00000500000000000000" pitchFamily="50" charset="0"/>
              </a:rPr>
              <a:t>Jugée ≠ opération de construction neuve, ni réhabilitation de bâtiment ou d’ouvrage d’infrastructure (au sens de la Loi </a:t>
            </a:r>
            <a:r>
              <a:rPr lang="fr-FR" sz="2800" b="1" dirty="0" err="1">
                <a:latin typeface="Titillium" panose="00000500000000000000" pitchFamily="50" charset="0"/>
              </a:rPr>
              <a:t>Mop</a:t>
            </a:r>
            <a:r>
              <a:rPr lang="fr-FR" sz="2800" b="1" dirty="0">
                <a:latin typeface="Titillium" panose="00000500000000000000" pitchFamily="50" charset="0"/>
              </a:rPr>
              <a:t>)</a:t>
            </a:r>
          </a:p>
          <a:p>
            <a:pPr marL="285750" indent="-285750">
              <a:buFont typeface="Symbol" panose="05050102010706020507" pitchFamily="18" charset="2"/>
              <a:buChar char="Þ"/>
            </a:pPr>
            <a:r>
              <a:rPr lang="fr-FR" sz="2400" dirty="0">
                <a:latin typeface="Titillium" panose="00000500000000000000" pitchFamily="50" charset="0"/>
              </a:rPr>
              <a:t>Il est possible de s’en inspirer cependant</a:t>
            </a:r>
          </a:p>
          <a:p>
            <a:pPr marL="285750" indent="-285750">
              <a:buFont typeface="Symbol" panose="05050102010706020507" pitchFamily="18" charset="2"/>
              <a:buChar char="Þ"/>
            </a:pPr>
            <a:r>
              <a:rPr lang="fr-FR" sz="2400" dirty="0">
                <a:latin typeface="Titillium" panose="00000500000000000000" pitchFamily="50" charset="0"/>
              </a:rPr>
              <a:t>Dépend alors des seules clauses contractuelles</a:t>
            </a:r>
          </a:p>
          <a:p>
            <a:pPr marL="285750" indent="-285750">
              <a:buFont typeface="Symbol" panose="05050102010706020507" pitchFamily="18" charset="2"/>
              <a:buChar char="Þ"/>
            </a:pPr>
            <a:endParaRPr lang="fr-FR" sz="2400" dirty="0">
              <a:latin typeface="Titillium" panose="00000500000000000000" pitchFamily="50" charset="0"/>
            </a:endParaRPr>
          </a:p>
          <a:p>
            <a:endParaRPr lang="fr-FR" sz="2400" dirty="0">
              <a:latin typeface="Titillium" panose="00000500000000000000" pitchFamily="50" charset="0"/>
            </a:endParaRPr>
          </a:p>
        </p:txBody>
      </p:sp>
      <p:sp>
        <p:nvSpPr>
          <p:cNvPr id="6" name="Bulle narrative : rectangle à coins arrondis 5">
            <a:extLst>
              <a:ext uri="{FF2B5EF4-FFF2-40B4-BE49-F238E27FC236}">
                <a16:creationId xmlns:a16="http://schemas.microsoft.com/office/drawing/2014/main" id="{FEA72A2F-F219-4C39-9C3F-B2C3093EF1AA}"/>
              </a:ext>
            </a:extLst>
          </p:cNvPr>
          <p:cNvSpPr/>
          <p:nvPr/>
        </p:nvSpPr>
        <p:spPr>
          <a:xfrm>
            <a:off x="1271464" y="4581128"/>
            <a:ext cx="10607799" cy="2276872"/>
          </a:xfrm>
          <a:prstGeom prst="wedgeRoundRectCallout">
            <a:avLst>
              <a:gd name="adj1" fmla="val -54745"/>
              <a:gd name="adj2" fmla="val -48239"/>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latin typeface="Titillium" panose="00000500000000000000" pitchFamily="50" charset="0"/>
              </a:rPr>
              <a:t>Il est </a:t>
            </a:r>
            <a:r>
              <a:rPr lang="fr-FR" sz="2400" b="1" dirty="0">
                <a:solidFill>
                  <a:schemeClr val="tx1"/>
                </a:solidFill>
                <a:latin typeface="Titillium" panose="00000500000000000000" pitchFamily="50" charset="0"/>
              </a:rPr>
              <a:t>loisible de faire état de la Loi MOP </a:t>
            </a:r>
            <a:r>
              <a:rPr lang="fr-FR" sz="2400" dirty="0">
                <a:solidFill>
                  <a:schemeClr val="tx1"/>
                </a:solidFill>
                <a:latin typeface="Titillium" panose="00000500000000000000" pitchFamily="50" charset="0"/>
              </a:rPr>
              <a:t>dans les clauses du marché (études en l’espèce)</a:t>
            </a:r>
          </a:p>
          <a:p>
            <a:pPr marL="285750" indent="-285750">
              <a:buFont typeface="Symbol" panose="05050102010706020507" pitchFamily="18" charset="2"/>
              <a:buChar char="Þ"/>
            </a:pPr>
            <a:r>
              <a:rPr lang="fr-FR" sz="2400" b="1" dirty="0">
                <a:solidFill>
                  <a:schemeClr val="tx1"/>
                </a:solidFill>
                <a:latin typeface="Titillium" panose="00000500000000000000" pitchFamily="50" charset="0"/>
              </a:rPr>
              <a:t>Le mentionner dans les pièces du marché</a:t>
            </a:r>
          </a:p>
          <a:p>
            <a:pPr marL="285750" indent="-285750">
              <a:buFont typeface="Symbol" panose="05050102010706020507" pitchFamily="18" charset="2"/>
              <a:buChar char="Þ"/>
            </a:pPr>
            <a:r>
              <a:rPr lang="fr-FR" sz="2400" b="1" dirty="0">
                <a:solidFill>
                  <a:schemeClr val="tx1"/>
                </a:solidFill>
                <a:latin typeface="Titillium" panose="00000500000000000000" pitchFamily="50" charset="0"/>
              </a:rPr>
              <a:t>À défaut, les clauses du marché s’appliquent</a:t>
            </a:r>
            <a:r>
              <a:rPr lang="fr-FR" sz="2400" dirty="0">
                <a:solidFill>
                  <a:schemeClr val="tx1"/>
                </a:solidFill>
                <a:latin typeface="Titillium" panose="00000500000000000000" pitchFamily="50" charset="0"/>
              </a:rPr>
              <a:t>, en l’espèce un AE comprenant un seul montant forfaitaire sans coût prévisionnel ni modalités n’est pas jugé illégal</a:t>
            </a:r>
          </a:p>
        </p:txBody>
      </p:sp>
      <p:sp>
        <p:nvSpPr>
          <p:cNvPr id="7" name="Ellipse 6">
            <a:extLst>
              <a:ext uri="{FF2B5EF4-FFF2-40B4-BE49-F238E27FC236}">
                <a16:creationId xmlns:a16="http://schemas.microsoft.com/office/drawing/2014/main" id="{CEB7E8D5-E9B0-48C7-A8DA-2058F71D902F}"/>
              </a:ext>
            </a:extLst>
          </p:cNvPr>
          <p:cNvSpPr/>
          <p:nvPr/>
        </p:nvSpPr>
        <p:spPr>
          <a:xfrm>
            <a:off x="1703512" y="89474"/>
            <a:ext cx="8424936" cy="4841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t>Cas de travaux sur milieux aquatiques</a:t>
            </a:r>
          </a:p>
        </p:txBody>
      </p:sp>
      <p:sp>
        <p:nvSpPr>
          <p:cNvPr id="8" name="Bulle narrative : rectangle à coins arrondis 7">
            <a:extLst>
              <a:ext uri="{FF2B5EF4-FFF2-40B4-BE49-F238E27FC236}">
                <a16:creationId xmlns:a16="http://schemas.microsoft.com/office/drawing/2014/main" id="{809BEB94-01D2-4538-9D6F-549884E36DA1}"/>
              </a:ext>
            </a:extLst>
          </p:cNvPr>
          <p:cNvSpPr/>
          <p:nvPr/>
        </p:nvSpPr>
        <p:spPr>
          <a:xfrm>
            <a:off x="8616280" y="3429000"/>
            <a:ext cx="3262983" cy="1008112"/>
          </a:xfrm>
          <a:prstGeom prst="wedgeRoundRectCallout">
            <a:avLst>
              <a:gd name="adj1" fmla="val -114148"/>
              <a:gd name="adj2" fmla="val 755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Désormais le nouveau Code de la Commande publique!</a:t>
            </a:r>
          </a:p>
        </p:txBody>
      </p:sp>
    </p:spTree>
    <p:extLst>
      <p:ext uri="{BB962C8B-B14F-4D97-AF65-F5344CB8AC3E}">
        <p14:creationId xmlns:p14="http://schemas.microsoft.com/office/powerpoint/2010/main" val="3193388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4BCCBF0-45E4-4D74-A8CA-756626101275}"/>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6A489043-DFC8-4D45-AD47-042E4EDC6D91}"/>
              </a:ext>
            </a:extLst>
          </p:cNvPr>
          <p:cNvSpPr>
            <a:spLocks noGrp="1"/>
          </p:cNvSpPr>
          <p:nvPr>
            <p:ph type="sldNum" sz="quarter" idx="12"/>
          </p:nvPr>
        </p:nvSpPr>
        <p:spPr/>
        <p:txBody>
          <a:bodyPr/>
          <a:lstStyle/>
          <a:p>
            <a:pPr>
              <a:defRPr/>
            </a:pPr>
            <a:fld id="{A142FF88-7862-4B1A-BECA-F79E07CE9CE2}" type="slidenum">
              <a:rPr lang="fr-FR" smtClean="0"/>
              <a:pPr>
                <a:defRPr/>
              </a:pPr>
              <a:t>44</a:t>
            </a:fld>
            <a:endParaRPr lang="fr-FR" dirty="0"/>
          </a:p>
        </p:txBody>
      </p:sp>
      <p:sp>
        <p:nvSpPr>
          <p:cNvPr id="5" name="Rectangle 4">
            <a:extLst>
              <a:ext uri="{FF2B5EF4-FFF2-40B4-BE49-F238E27FC236}">
                <a16:creationId xmlns:a16="http://schemas.microsoft.com/office/drawing/2014/main" id="{B8632F33-68D8-4EE3-A286-07A82F66684F}"/>
              </a:ext>
            </a:extLst>
          </p:cNvPr>
          <p:cNvSpPr/>
          <p:nvPr/>
        </p:nvSpPr>
        <p:spPr>
          <a:xfrm>
            <a:off x="407368" y="2348880"/>
            <a:ext cx="11377264" cy="2554545"/>
          </a:xfrm>
          <a:prstGeom prst="rect">
            <a:avLst/>
          </a:prstGeom>
        </p:spPr>
        <p:txBody>
          <a:bodyPr wrap="square">
            <a:spAutoFit/>
          </a:bodyPr>
          <a:lstStyle/>
          <a:p>
            <a:r>
              <a:rPr lang="fr-FR" sz="3200" dirty="0">
                <a:solidFill>
                  <a:srgbClr val="000000"/>
                </a:solidFill>
                <a:latin typeface="Titillium" panose="00000500000000000000" pitchFamily="50" charset="0"/>
              </a:rPr>
              <a:t>Sont exclus du champ d’application de la Loi </a:t>
            </a:r>
            <a:r>
              <a:rPr lang="fr-FR" sz="3200" dirty="0" err="1">
                <a:solidFill>
                  <a:srgbClr val="000000"/>
                </a:solidFill>
                <a:latin typeface="Titillium" panose="00000500000000000000" pitchFamily="50" charset="0"/>
              </a:rPr>
              <a:t>Mop</a:t>
            </a:r>
            <a:r>
              <a:rPr lang="fr-FR" sz="3200" dirty="0">
                <a:solidFill>
                  <a:srgbClr val="000000"/>
                </a:solidFill>
                <a:latin typeface="Titillium" panose="00000500000000000000" pitchFamily="50" charset="0"/>
              </a:rPr>
              <a:t>, dans le cas d’espèce « Retraits d'embâcles, la restauration-renaturation, l'entretien du cours d’eau impliquant notamment la lutte contre les plantes invasives, des abattages préventifs et des plantations »</a:t>
            </a:r>
            <a:endParaRPr lang="fr-FR" sz="3200" dirty="0">
              <a:latin typeface="Titillium" panose="00000500000000000000" pitchFamily="50" charset="0"/>
            </a:endParaRPr>
          </a:p>
        </p:txBody>
      </p:sp>
      <p:sp>
        <p:nvSpPr>
          <p:cNvPr id="6" name="Titre 1">
            <a:extLst>
              <a:ext uri="{FF2B5EF4-FFF2-40B4-BE49-F238E27FC236}">
                <a16:creationId xmlns:a16="http://schemas.microsoft.com/office/drawing/2014/main" id="{3BF4EB32-C716-4A46-ADA1-D9EA12485522}"/>
              </a:ext>
            </a:extLst>
          </p:cNvPr>
          <p:cNvSpPr>
            <a:spLocks noGrp="1"/>
          </p:cNvSpPr>
          <p:nvPr>
            <p:ph type="title"/>
          </p:nvPr>
        </p:nvSpPr>
        <p:spPr>
          <a:xfrm>
            <a:off x="2063552" y="1211457"/>
            <a:ext cx="9343702" cy="821922"/>
          </a:xfrm>
        </p:spPr>
        <p:txBody>
          <a:bodyPr/>
          <a:lstStyle/>
          <a:p>
            <a:r>
              <a:rPr lang="fr-FR" sz="4800" dirty="0"/>
              <a:t>Travaux pluriannuels d’entretien / restauration de cours d’eau</a:t>
            </a:r>
          </a:p>
        </p:txBody>
      </p:sp>
    </p:spTree>
    <p:extLst>
      <p:ext uri="{BB962C8B-B14F-4D97-AF65-F5344CB8AC3E}">
        <p14:creationId xmlns:p14="http://schemas.microsoft.com/office/powerpoint/2010/main" val="2686163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2CFCE-F628-4FA1-85B6-E2B42BDB4828}"/>
              </a:ext>
            </a:extLst>
          </p:cNvPr>
          <p:cNvSpPr>
            <a:spLocks noGrp="1"/>
          </p:cNvSpPr>
          <p:nvPr>
            <p:ph type="ctrTitle"/>
          </p:nvPr>
        </p:nvSpPr>
        <p:spPr/>
        <p:txBody>
          <a:bodyPr/>
          <a:lstStyle/>
          <a:p>
            <a:r>
              <a:rPr lang="fr-FR" dirty="0"/>
              <a:t>Le champ des responsabilités</a:t>
            </a:r>
          </a:p>
        </p:txBody>
      </p:sp>
      <p:sp>
        <p:nvSpPr>
          <p:cNvPr id="3" name="Sous-titre 2">
            <a:extLst>
              <a:ext uri="{FF2B5EF4-FFF2-40B4-BE49-F238E27FC236}">
                <a16:creationId xmlns:a16="http://schemas.microsoft.com/office/drawing/2014/main" id="{A086AC74-2952-440E-8E6F-966FCF547AAB}"/>
              </a:ext>
            </a:extLst>
          </p:cNvPr>
          <p:cNvSpPr>
            <a:spLocks noGrp="1"/>
          </p:cNvSpPr>
          <p:nvPr>
            <p:ph type="subTitle" idx="1"/>
          </p:nvPr>
        </p:nvSpPr>
        <p:spPr/>
        <p:txBody>
          <a:bodyPr/>
          <a:lstStyle/>
          <a:p>
            <a:r>
              <a:rPr lang="fr-FR" dirty="0"/>
              <a:t>Entre le MOA, l’AMO, le MOE, l’entreprise chargée des travaux et les riverains</a:t>
            </a:r>
          </a:p>
        </p:txBody>
      </p:sp>
      <p:sp>
        <p:nvSpPr>
          <p:cNvPr id="4" name="Espace réservé du pied de page 3">
            <a:extLst>
              <a:ext uri="{FF2B5EF4-FFF2-40B4-BE49-F238E27FC236}">
                <a16:creationId xmlns:a16="http://schemas.microsoft.com/office/drawing/2014/main" id="{D26E1DA1-C55A-43F1-9B67-32A5CB7EEBFD}"/>
              </a:ext>
            </a:extLst>
          </p:cNvPr>
          <p:cNvSpPr>
            <a:spLocks noGrp="1"/>
          </p:cNvSpPr>
          <p:nvPr>
            <p:ph type="ftr" sz="quarter" idx="11"/>
          </p:nvPr>
        </p:nvSpPr>
        <p:spPr/>
        <p:txBody>
          <a:bodyPr/>
          <a:lstStyle/>
          <a:p>
            <a:pPr>
              <a:defRPr/>
            </a:pPr>
            <a:r>
              <a:rPr lang="fr-FR"/>
              <a:t>12 avril 2019</a:t>
            </a:r>
            <a:endParaRPr lang="fr-FR" dirty="0"/>
          </a:p>
        </p:txBody>
      </p:sp>
      <p:sp>
        <p:nvSpPr>
          <p:cNvPr id="5" name="Espace réservé du numéro de diapositive 4">
            <a:extLst>
              <a:ext uri="{FF2B5EF4-FFF2-40B4-BE49-F238E27FC236}">
                <a16:creationId xmlns:a16="http://schemas.microsoft.com/office/drawing/2014/main" id="{DC562CD6-CCED-46CC-854F-E7C29B5ED4AE}"/>
              </a:ext>
            </a:extLst>
          </p:cNvPr>
          <p:cNvSpPr>
            <a:spLocks noGrp="1"/>
          </p:cNvSpPr>
          <p:nvPr>
            <p:ph type="sldNum" sz="quarter" idx="12"/>
          </p:nvPr>
        </p:nvSpPr>
        <p:spPr/>
        <p:txBody>
          <a:bodyPr/>
          <a:lstStyle/>
          <a:p>
            <a:pPr>
              <a:defRPr/>
            </a:pPr>
            <a:fld id="{25B219A9-0F26-4E30-9EFC-736BE8B04D9B}" type="slidenum">
              <a:rPr lang="fr-FR" smtClean="0"/>
              <a:pPr>
                <a:defRPr/>
              </a:pPr>
              <a:t>45</a:t>
            </a:fld>
            <a:endParaRPr lang="fr-FR" dirty="0"/>
          </a:p>
        </p:txBody>
      </p:sp>
    </p:spTree>
    <p:extLst>
      <p:ext uri="{BB962C8B-B14F-4D97-AF65-F5344CB8AC3E}">
        <p14:creationId xmlns:p14="http://schemas.microsoft.com/office/powerpoint/2010/main" val="13960302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026E34-D81F-44DD-92F7-B2D3E505CAAD}"/>
              </a:ext>
            </a:extLst>
          </p:cNvPr>
          <p:cNvSpPr>
            <a:spLocks noGrp="1"/>
          </p:cNvSpPr>
          <p:nvPr>
            <p:ph type="title"/>
          </p:nvPr>
        </p:nvSpPr>
        <p:spPr>
          <a:xfrm>
            <a:off x="2423592" y="476673"/>
            <a:ext cx="9454982" cy="929430"/>
          </a:xfrm>
        </p:spPr>
        <p:txBody>
          <a:bodyPr/>
          <a:lstStyle/>
          <a:p>
            <a:r>
              <a:rPr lang="fr-FR" dirty="0"/>
              <a:t>Eléments retenus par la jurisprudence</a:t>
            </a:r>
          </a:p>
        </p:txBody>
      </p:sp>
      <p:sp>
        <p:nvSpPr>
          <p:cNvPr id="3" name="Espace réservé du pied de page 2">
            <a:extLst>
              <a:ext uri="{FF2B5EF4-FFF2-40B4-BE49-F238E27FC236}">
                <a16:creationId xmlns:a16="http://schemas.microsoft.com/office/drawing/2014/main" id="{0ECCB021-904C-4C6D-BB0B-224DB82A34C3}"/>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ACA45648-C687-41A0-B1BF-9991C52EDE79}"/>
              </a:ext>
            </a:extLst>
          </p:cNvPr>
          <p:cNvSpPr>
            <a:spLocks noGrp="1"/>
          </p:cNvSpPr>
          <p:nvPr>
            <p:ph type="sldNum" sz="quarter" idx="12"/>
          </p:nvPr>
        </p:nvSpPr>
        <p:spPr/>
        <p:txBody>
          <a:bodyPr/>
          <a:lstStyle/>
          <a:p>
            <a:pPr>
              <a:defRPr/>
            </a:pPr>
            <a:fld id="{29260D3F-96DF-45D0-AD99-7B77370DFDBC}" type="slidenum">
              <a:rPr lang="fr-FR" smtClean="0"/>
              <a:pPr>
                <a:defRPr/>
              </a:pPr>
              <a:t>46</a:t>
            </a:fld>
            <a:endParaRPr lang="fr-FR" dirty="0"/>
          </a:p>
        </p:txBody>
      </p:sp>
      <p:sp>
        <p:nvSpPr>
          <p:cNvPr id="5" name="ZoneTexte 4">
            <a:extLst>
              <a:ext uri="{FF2B5EF4-FFF2-40B4-BE49-F238E27FC236}">
                <a16:creationId xmlns:a16="http://schemas.microsoft.com/office/drawing/2014/main" id="{97A8E3F4-2F84-4F81-943B-09BF7FBC0E4A}"/>
              </a:ext>
            </a:extLst>
          </p:cNvPr>
          <p:cNvSpPr txBox="1"/>
          <p:nvPr/>
        </p:nvSpPr>
        <p:spPr>
          <a:xfrm>
            <a:off x="191344" y="1772816"/>
            <a:ext cx="11809312" cy="5262979"/>
          </a:xfrm>
          <a:prstGeom prst="rect">
            <a:avLst/>
          </a:prstGeom>
          <a:noFill/>
        </p:spPr>
        <p:txBody>
          <a:bodyPr wrap="square" rtlCol="0">
            <a:spAutoFit/>
          </a:bodyPr>
          <a:lstStyle/>
          <a:p>
            <a:r>
              <a:rPr lang="fr-FR" sz="2000" b="1" dirty="0">
                <a:latin typeface="Titillium" panose="00000500000000000000" pitchFamily="50" charset="0"/>
              </a:rPr>
              <a:t>Responsabilité solidaire du MOA et l’entreprise vis-à-vis des tiers</a:t>
            </a:r>
          </a:p>
          <a:p>
            <a:r>
              <a:rPr lang="fr-FR" dirty="0">
                <a:latin typeface="Titillium" panose="00000500000000000000" pitchFamily="50" charset="0"/>
              </a:rPr>
              <a:t>Même en l’absence de faute</a:t>
            </a:r>
          </a:p>
          <a:p>
            <a:r>
              <a:rPr lang="fr-FR" dirty="0">
                <a:latin typeface="Titillium" panose="00000500000000000000" pitchFamily="50" charset="0"/>
              </a:rPr>
              <a:t>Doivent démontrer le cas de force majeure ou une faute de la victime, sans que puisse être évoqué le fait d’un tiers</a:t>
            </a:r>
          </a:p>
          <a:p>
            <a:endParaRPr lang="fr-FR" dirty="0">
              <a:latin typeface="Titillium" panose="00000500000000000000" pitchFamily="50" charset="0"/>
            </a:endParaRPr>
          </a:p>
          <a:p>
            <a:r>
              <a:rPr lang="fr-FR" sz="2000" b="1" dirty="0">
                <a:latin typeface="Titillium" panose="00000500000000000000" pitchFamily="50" charset="0"/>
              </a:rPr>
              <a:t>Tiers doit démontrer (il lui revient la charge de la preuve)</a:t>
            </a:r>
          </a:p>
          <a:p>
            <a:r>
              <a:rPr lang="fr-FR" dirty="0">
                <a:latin typeface="Titillium" panose="00000500000000000000" pitchFamily="50" charset="0"/>
              </a:rPr>
              <a:t>Lien cause à effet entre travaux publics et le préjudice dont il se plaint</a:t>
            </a:r>
          </a:p>
          <a:p>
            <a:r>
              <a:rPr lang="fr-FR" dirty="0">
                <a:latin typeface="Titillium" panose="00000500000000000000" pitchFamily="50" charset="0"/>
              </a:rPr>
              <a:t>CAA NANCY n°17N03095 29/1/2019</a:t>
            </a:r>
          </a:p>
          <a:p>
            <a:endParaRPr lang="fr-FR" dirty="0">
              <a:latin typeface="Titillium" panose="00000500000000000000" pitchFamily="50" charset="0"/>
            </a:endParaRPr>
          </a:p>
          <a:p>
            <a:r>
              <a:rPr lang="fr-FR" dirty="0">
                <a:latin typeface="Titillium" panose="00000500000000000000" pitchFamily="50" charset="0"/>
              </a:rPr>
              <a:t>Idem pour un ouvrage public, la mise en jeu de </a:t>
            </a:r>
            <a:r>
              <a:rPr lang="fr-FR" sz="2000" b="1" dirty="0">
                <a:latin typeface="Titillium" panose="00000500000000000000" pitchFamily="50" charset="0"/>
              </a:rPr>
              <a:t>la responsabilité sans faute d’une collectivité </a:t>
            </a:r>
            <a:r>
              <a:rPr lang="fr-FR" dirty="0">
                <a:latin typeface="Titillium" panose="00000500000000000000" pitchFamily="50" charset="0"/>
              </a:rPr>
              <a:t>pour dommage de travaux publics à l’égard d’un justiciable (tiers vis-à-vis des travaux ou de l’ouvrage public) est </a:t>
            </a:r>
            <a:r>
              <a:rPr lang="fr-FR" sz="2000" b="1" dirty="0">
                <a:latin typeface="Titillium" panose="00000500000000000000" pitchFamily="50" charset="0"/>
              </a:rPr>
              <a:t>subordonnée à la démonstration par cet administré de l’existence d’un dommage anormal et spécial directement en lien avec l’opération ou l’ouvrage</a:t>
            </a:r>
            <a:r>
              <a:rPr lang="fr-FR" dirty="0">
                <a:latin typeface="Titillium" panose="00000500000000000000" pitchFamily="50" charset="0"/>
              </a:rPr>
              <a:t>  CAA MARSEILLE n°15MA03162 15 mars 2018</a:t>
            </a:r>
          </a:p>
          <a:p>
            <a:endParaRPr lang="fr-FR" dirty="0">
              <a:latin typeface="Titillium" panose="00000500000000000000" pitchFamily="50" charset="0"/>
            </a:endParaRPr>
          </a:p>
          <a:p>
            <a:r>
              <a:rPr lang="fr-FR" sz="2400" b="1" dirty="0">
                <a:latin typeface="Titillium" panose="00000500000000000000" pitchFamily="50" charset="0"/>
              </a:rPr>
              <a:t>Qualification du caractère public des travaux</a:t>
            </a:r>
          </a:p>
          <a:p>
            <a:pPr marL="285750" indent="-285750">
              <a:buFontTx/>
              <a:buChar char="-"/>
            </a:pPr>
            <a:r>
              <a:rPr lang="fr-FR" sz="2400" b="1" dirty="0">
                <a:latin typeface="Titillium" panose="00000500000000000000" pitchFamily="50" charset="0"/>
              </a:rPr>
              <a:t>Programme de restauration de cours d’eau</a:t>
            </a:r>
          </a:p>
          <a:p>
            <a:pPr marL="285750" indent="-285750">
              <a:buFontTx/>
              <a:buChar char="-"/>
            </a:pPr>
            <a:r>
              <a:rPr lang="fr-FR" sz="2400" b="1" dirty="0">
                <a:latin typeface="Titillium" panose="00000500000000000000" pitchFamily="50" charset="0"/>
              </a:rPr>
              <a:t>DIG justifiée par la prévention des crues =&gt; répond à un but d’intérêt général</a:t>
            </a:r>
          </a:p>
          <a:p>
            <a:endParaRPr lang="fr-FR" dirty="0">
              <a:latin typeface="Titillium" panose="00000500000000000000" pitchFamily="50" charset="0"/>
            </a:endParaRPr>
          </a:p>
        </p:txBody>
      </p:sp>
    </p:spTree>
    <p:extLst>
      <p:ext uri="{BB962C8B-B14F-4D97-AF65-F5344CB8AC3E}">
        <p14:creationId xmlns:p14="http://schemas.microsoft.com/office/powerpoint/2010/main" val="2501406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92CFCE-F628-4FA1-85B6-E2B42BDB4828}"/>
              </a:ext>
            </a:extLst>
          </p:cNvPr>
          <p:cNvSpPr>
            <a:spLocks noGrp="1"/>
          </p:cNvSpPr>
          <p:nvPr>
            <p:ph type="ctrTitle"/>
          </p:nvPr>
        </p:nvSpPr>
        <p:spPr/>
        <p:txBody>
          <a:bodyPr/>
          <a:lstStyle/>
          <a:p>
            <a:r>
              <a:rPr lang="fr-FR" dirty="0"/>
              <a:t>Le champ des obligations</a:t>
            </a:r>
          </a:p>
        </p:txBody>
      </p:sp>
      <p:sp>
        <p:nvSpPr>
          <p:cNvPr id="3" name="Sous-titre 2">
            <a:extLst>
              <a:ext uri="{FF2B5EF4-FFF2-40B4-BE49-F238E27FC236}">
                <a16:creationId xmlns:a16="http://schemas.microsoft.com/office/drawing/2014/main" id="{A086AC74-2952-440E-8E6F-966FCF547AAB}"/>
              </a:ext>
            </a:extLst>
          </p:cNvPr>
          <p:cNvSpPr>
            <a:spLocks noGrp="1"/>
          </p:cNvSpPr>
          <p:nvPr>
            <p:ph type="subTitle" idx="1"/>
          </p:nvPr>
        </p:nvSpPr>
        <p:spPr/>
        <p:txBody>
          <a:bodyPr/>
          <a:lstStyle/>
          <a:p>
            <a:r>
              <a:rPr lang="fr-FR" dirty="0"/>
              <a:t>La sécurité</a:t>
            </a:r>
          </a:p>
        </p:txBody>
      </p:sp>
      <p:sp>
        <p:nvSpPr>
          <p:cNvPr id="4" name="Espace réservé du pied de page 3">
            <a:extLst>
              <a:ext uri="{FF2B5EF4-FFF2-40B4-BE49-F238E27FC236}">
                <a16:creationId xmlns:a16="http://schemas.microsoft.com/office/drawing/2014/main" id="{D26E1DA1-C55A-43F1-9B67-32A5CB7EEBFD}"/>
              </a:ext>
            </a:extLst>
          </p:cNvPr>
          <p:cNvSpPr>
            <a:spLocks noGrp="1"/>
          </p:cNvSpPr>
          <p:nvPr>
            <p:ph type="ftr" sz="quarter" idx="11"/>
          </p:nvPr>
        </p:nvSpPr>
        <p:spPr/>
        <p:txBody>
          <a:bodyPr/>
          <a:lstStyle/>
          <a:p>
            <a:pPr>
              <a:defRPr/>
            </a:pPr>
            <a:r>
              <a:rPr lang="fr-FR"/>
              <a:t>12 avril 2019</a:t>
            </a:r>
            <a:endParaRPr lang="fr-FR" dirty="0"/>
          </a:p>
        </p:txBody>
      </p:sp>
      <p:sp>
        <p:nvSpPr>
          <p:cNvPr id="5" name="Espace réservé du numéro de diapositive 4">
            <a:extLst>
              <a:ext uri="{FF2B5EF4-FFF2-40B4-BE49-F238E27FC236}">
                <a16:creationId xmlns:a16="http://schemas.microsoft.com/office/drawing/2014/main" id="{DC562CD6-CCED-46CC-854F-E7C29B5ED4AE}"/>
              </a:ext>
            </a:extLst>
          </p:cNvPr>
          <p:cNvSpPr>
            <a:spLocks noGrp="1"/>
          </p:cNvSpPr>
          <p:nvPr>
            <p:ph type="sldNum" sz="quarter" idx="12"/>
          </p:nvPr>
        </p:nvSpPr>
        <p:spPr/>
        <p:txBody>
          <a:bodyPr/>
          <a:lstStyle/>
          <a:p>
            <a:pPr>
              <a:defRPr/>
            </a:pPr>
            <a:fld id="{25B219A9-0F26-4E30-9EFC-736BE8B04D9B}" type="slidenum">
              <a:rPr lang="fr-FR" smtClean="0"/>
              <a:pPr>
                <a:defRPr/>
              </a:pPr>
              <a:t>47</a:t>
            </a:fld>
            <a:endParaRPr lang="fr-FR" dirty="0"/>
          </a:p>
        </p:txBody>
      </p:sp>
    </p:spTree>
    <p:extLst>
      <p:ext uri="{BB962C8B-B14F-4D97-AF65-F5344CB8AC3E}">
        <p14:creationId xmlns:p14="http://schemas.microsoft.com/office/powerpoint/2010/main" val="1960674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97A2BB-6246-4907-A3C3-DB0FB58DBDF2}"/>
              </a:ext>
            </a:extLst>
          </p:cNvPr>
          <p:cNvSpPr>
            <a:spLocks noGrp="1"/>
          </p:cNvSpPr>
          <p:nvPr>
            <p:ph type="title"/>
          </p:nvPr>
        </p:nvSpPr>
        <p:spPr>
          <a:xfrm>
            <a:off x="3232110" y="548680"/>
            <a:ext cx="8626475" cy="701675"/>
          </a:xfrm>
        </p:spPr>
        <p:txBody>
          <a:bodyPr/>
          <a:lstStyle/>
          <a:p>
            <a:r>
              <a:rPr lang="fr-FR" dirty="0"/>
              <a:t>Le maître d’ouvrage </a:t>
            </a:r>
            <a:r>
              <a:rPr lang="fr-FR" sz="3600" dirty="0"/>
              <a:t>(L4531-1 code du travail)</a:t>
            </a:r>
            <a:endParaRPr lang="fr-FR" dirty="0"/>
          </a:p>
        </p:txBody>
      </p:sp>
      <p:sp>
        <p:nvSpPr>
          <p:cNvPr id="3" name="Espace réservé du pied de page 2">
            <a:extLst>
              <a:ext uri="{FF2B5EF4-FFF2-40B4-BE49-F238E27FC236}">
                <a16:creationId xmlns:a16="http://schemas.microsoft.com/office/drawing/2014/main" id="{E1D3D125-498F-44CF-AD5E-F2DB89819182}"/>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30BE6F5F-10C6-4C36-82F6-9B627577CCC1}"/>
              </a:ext>
            </a:extLst>
          </p:cNvPr>
          <p:cNvSpPr>
            <a:spLocks noGrp="1"/>
          </p:cNvSpPr>
          <p:nvPr>
            <p:ph type="sldNum" sz="quarter" idx="12"/>
          </p:nvPr>
        </p:nvSpPr>
        <p:spPr/>
        <p:txBody>
          <a:bodyPr/>
          <a:lstStyle/>
          <a:p>
            <a:pPr>
              <a:defRPr/>
            </a:pPr>
            <a:fld id="{A142FF88-7862-4B1A-BECA-F79E07CE9CE2}" type="slidenum">
              <a:rPr lang="fr-FR" smtClean="0"/>
              <a:pPr>
                <a:defRPr/>
              </a:pPr>
              <a:t>48</a:t>
            </a:fld>
            <a:endParaRPr lang="fr-FR" dirty="0"/>
          </a:p>
        </p:txBody>
      </p:sp>
      <p:sp>
        <p:nvSpPr>
          <p:cNvPr id="5" name="Rectangle 4">
            <a:extLst>
              <a:ext uri="{FF2B5EF4-FFF2-40B4-BE49-F238E27FC236}">
                <a16:creationId xmlns:a16="http://schemas.microsoft.com/office/drawing/2014/main" id="{79255302-7BFE-4065-9F76-85788734C79C}"/>
              </a:ext>
            </a:extLst>
          </p:cNvPr>
          <p:cNvSpPr/>
          <p:nvPr/>
        </p:nvSpPr>
        <p:spPr>
          <a:xfrm>
            <a:off x="335361" y="1628800"/>
            <a:ext cx="11593288" cy="4154984"/>
          </a:xfrm>
          <a:prstGeom prst="rect">
            <a:avLst/>
          </a:prstGeom>
        </p:spPr>
        <p:txBody>
          <a:bodyPr wrap="square">
            <a:spAutoFit/>
          </a:bodyPr>
          <a:lstStyle/>
          <a:p>
            <a:r>
              <a:rPr lang="fr-FR" sz="2400" b="1" dirty="0">
                <a:solidFill>
                  <a:srgbClr val="000000"/>
                </a:solidFill>
                <a:latin typeface="Titillium" panose="00000500000000000000" pitchFamily="50" charset="0"/>
              </a:rPr>
              <a:t>Le maître d'ouvrage, le maître d'</a:t>
            </a:r>
            <a:r>
              <a:rPr lang="fr-FR" sz="2400" b="1" dirty="0" err="1">
                <a:solidFill>
                  <a:srgbClr val="000000"/>
                </a:solidFill>
                <a:latin typeface="Titillium" panose="00000500000000000000" pitchFamily="50" charset="0"/>
              </a:rPr>
              <a:t>oeuvre</a:t>
            </a:r>
            <a:r>
              <a:rPr lang="fr-FR" sz="2400" b="1" dirty="0">
                <a:solidFill>
                  <a:srgbClr val="000000"/>
                </a:solidFill>
                <a:latin typeface="Titillium" panose="00000500000000000000" pitchFamily="50" charset="0"/>
              </a:rPr>
              <a:t> et le coordonnateur en matière de sécurité et de protection de la santé </a:t>
            </a:r>
            <a:r>
              <a:rPr lang="fr-FR" sz="2400" dirty="0">
                <a:solidFill>
                  <a:srgbClr val="000000"/>
                </a:solidFill>
                <a:latin typeface="Titillium" panose="00000500000000000000" pitchFamily="50" charset="0"/>
              </a:rPr>
              <a:t>mentionné à l'article L. 4532-4 mettent en </a:t>
            </a:r>
            <a:r>
              <a:rPr lang="fr-FR" sz="2400" dirty="0" err="1">
                <a:solidFill>
                  <a:srgbClr val="000000"/>
                </a:solidFill>
                <a:latin typeface="Titillium" panose="00000500000000000000" pitchFamily="50" charset="0"/>
              </a:rPr>
              <a:t>oeuvre</a:t>
            </a:r>
            <a:r>
              <a:rPr lang="fr-FR" sz="2400" dirty="0">
                <a:solidFill>
                  <a:srgbClr val="000000"/>
                </a:solidFill>
                <a:latin typeface="Titillium" panose="00000500000000000000" pitchFamily="50" charset="0"/>
              </a:rPr>
              <a:t>, </a:t>
            </a:r>
            <a:r>
              <a:rPr lang="fr-FR" sz="2400" b="1" dirty="0">
                <a:solidFill>
                  <a:srgbClr val="000000"/>
                </a:solidFill>
                <a:latin typeface="Titillium" panose="00000500000000000000" pitchFamily="50" charset="0"/>
              </a:rPr>
              <a:t>pendant la phase de conception, d'étude et d'élaboration du projet et pendant la réalisation de l'ouvrage</a:t>
            </a:r>
            <a:r>
              <a:rPr lang="fr-FR" sz="2400" dirty="0">
                <a:solidFill>
                  <a:srgbClr val="000000"/>
                </a:solidFill>
                <a:latin typeface="Titillium" panose="00000500000000000000" pitchFamily="50" charset="0"/>
              </a:rPr>
              <a:t>, les principes généraux de prévention (1° à 3° et 5° à 8° de l'article </a:t>
            </a:r>
            <a:r>
              <a:rPr lang="fr-FR" sz="2400" dirty="0">
                <a:solidFill>
                  <a:srgbClr val="000000"/>
                </a:solidFill>
                <a:latin typeface="Titillium" panose="00000500000000000000" pitchFamily="50" charset="0"/>
                <a:hlinkClick r:id="rId2"/>
              </a:rPr>
              <a:t>L. 4121-2</a:t>
            </a:r>
            <a:r>
              <a:rPr lang="fr-FR" sz="2400" dirty="0">
                <a:solidFill>
                  <a:srgbClr val="000000"/>
                </a:solidFill>
                <a:latin typeface="Titillium" panose="00000500000000000000" pitchFamily="50" charset="0"/>
              </a:rPr>
              <a:t>).</a:t>
            </a:r>
          </a:p>
          <a:p>
            <a:endParaRPr lang="fr-FR" sz="2400" dirty="0">
              <a:solidFill>
                <a:srgbClr val="000000"/>
              </a:solidFill>
              <a:latin typeface="Titillium" panose="00000500000000000000" pitchFamily="50" charset="0"/>
            </a:endParaRPr>
          </a:p>
          <a:p>
            <a:r>
              <a:rPr lang="fr-FR" sz="2400" dirty="0">
                <a:solidFill>
                  <a:srgbClr val="000000"/>
                </a:solidFill>
                <a:latin typeface="Titillium" panose="00000500000000000000" pitchFamily="50" charset="0"/>
              </a:rPr>
              <a:t>Ces principes sont pris en compte notamment lors des choix architecturaux et techniques ainsi que dans l'organisation des opérations de chantier, en vue :</a:t>
            </a:r>
          </a:p>
          <a:p>
            <a:r>
              <a:rPr lang="fr-FR" sz="2400" dirty="0">
                <a:solidFill>
                  <a:srgbClr val="000000"/>
                </a:solidFill>
                <a:latin typeface="Titillium" panose="00000500000000000000" pitchFamily="50" charset="0"/>
              </a:rPr>
              <a:t>1° De permettre la planification de l'exécution des différents travaux ou phases de travail se déroulant simultanément ou successivement ;</a:t>
            </a:r>
          </a:p>
          <a:p>
            <a:r>
              <a:rPr lang="fr-FR" sz="2400" dirty="0">
                <a:solidFill>
                  <a:srgbClr val="000000"/>
                </a:solidFill>
                <a:latin typeface="Titillium" panose="00000500000000000000" pitchFamily="50" charset="0"/>
              </a:rPr>
              <a:t>2° De prévoir la durée de ces phases ;</a:t>
            </a:r>
          </a:p>
          <a:p>
            <a:r>
              <a:rPr lang="fr-FR" sz="2400" dirty="0">
                <a:solidFill>
                  <a:srgbClr val="000000"/>
                </a:solidFill>
                <a:latin typeface="Titillium" panose="00000500000000000000" pitchFamily="50" charset="0"/>
              </a:rPr>
              <a:t>3° De faciliter les interventions ultérieures sur l'ouvrage.</a:t>
            </a:r>
            <a:endParaRPr lang="fr-FR" sz="2400" b="0" i="0" dirty="0">
              <a:solidFill>
                <a:srgbClr val="000000"/>
              </a:solidFill>
              <a:effectLst/>
              <a:latin typeface="Titillium" panose="00000500000000000000" pitchFamily="50" charset="0"/>
            </a:endParaRPr>
          </a:p>
        </p:txBody>
      </p:sp>
    </p:spTree>
    <p:extLst>
      <p:ext uri="{BB962C8B-B14F-4D97-AF65-F5344CB8AC3E}">
        <p14:creationId xmlns:p14="http://schemas.microsoft.com/office/powerpoint/2010/main" val="98569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B37BFC-022C-4F01-A4E7-893EF6718EA9}"/>
              </a:ext>
            </a:extLst>
          </p:cNvPr>
          <p:cNvSpPr>
            <a:spLocks noGrp="1"/>
          </p:cNvSpPr>
          <p:nvPr>
            <p:ph type="title"/>
          </p:nvPr>
        </p:nvSpPr>
        <p:spPr>
          <a:xfrm>
            <a:off x="3222293" y="305655"/>
            <a:ext cx="8626475" cy="701675"/>
          </a:xfrm>
        </p:spPr>
        <p:txBody>
          <a:bodyPr/>
          <a:lstStyle/>
          <a:p>
            <a:r>
              <a:rPr lang="fr-FR" dirty="0"/>
              <a:t>L’employeur </a:t>
            </a:r>
            <a:r>
              <a:rPr lang="fr-FR" sz="2800" dirty="0"/>
              <a:t>(L4121-2)</a:t>
            </a:r>
            <a:endParaRPr lang="fr-FR" dirty="0"/>
          </a:p>
        </p:txBody>
      </p:sp>
      <p:sp>
        <p:nvSpPr>
          <p:cNvPr id="3" name="Espace réservé du pied de page 2">
            <a:extLst>
              <a:ext uri="{FF2B5EF4-FFF2-40B4-BE49-F238E27FC236}">
                <a16:creationId xmlns:a16="http://schemas.microsoft.com/office/drawing/2014/main" id="{B9301690-1101-42B6-A004-54F476F70D9F}"/>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C8D5B820-B33B-4907-B57E-A7235CB2F429}"/>
              </a:ext>
            </a:extLst>
          </p:cNvPr>
          <p:cNvSpPr>
            <a:spLocks noGrp="1"/>
          </p:cNvSpPr>
          <p:nvPr>
            <p:ph type="sldNum" sz="quarter" idx="12"/>
          </p:nvPr>
        </p:nvSpPr>
        <p:spPr/>
        <p:txBody>
          <a:bodyPr/>
          <a:lstStyle/>
          <a:p>
            <a:pPr>
              <a:defRPr/>
            </a:pPr>
            <a:fld id="{A142FF88-7862-4B1A-BECA-F79E07CE9CE2}" type="slidenum">
              <a:rPr lang="fr-FR" smtClean="0"/>
              <a:pPr>
                <a:defRPr/>
              </a:pPr>
              <a:t>49</a:t>
            </a:fld>
            <a:endParaRPr lang="fr-FR" dirty="0"/>
          </a:p>
        </p:txBody>
      </p:sp>
      <p:sp>
        <p:nvSpPr>
          <p:cNvPr id="5" name="Rectangle 4">
            <a:extLst>
              <a:ext uri="{FF2B5EF4-FFF2-40B4-BE49-F238E27FC236}">
                <a16:creationId xmlns:a16="http://schemas.microsoft.com/office/drawing/2014/main" id="{E505393F-3899-40AE-93B8-0CF4A5EB40CC}"/>
              </a:ext>
            </a:extLst>
          </p:cNvPr>
          <p:cNvSpPr/>
          <p:nvPr/>
        </p:nvSpPr>
        <p:spPr>
          <a:xfrm>
            <a:off x="281760" y="1402430"/>
            <a:ext cx="11615911" cy="4616648"/>
          </a:xfrm>
          <a:prstGeom prst="rect">
            <a:avLst/>
          </a:prstGeom>
        </p:spPr>
        <p:txBody>
          <a:bodyPr wrap="square">
            <a:spAutoFit/>
          </a:bodyPr>
          <a:lstStyle/>
          <a:p>
            <a:r>
              <a:rPr lang="fr-FR" dirty="0">
                <a:solidFill>
                  <a:srgbClr val="000000"/>
                </a:solidFill>
                <a:latin typeface="Titillium" panose="00000500000000000000" pitchFamily="50" charset="0"/>
              </a:rPr>
              <a:t>L'employeur met en </a:t>
            </a:r>
            <a:r>
              <a:rPr lang="fr-FR" dirty="0" err="1">
                <a:solidFill>
                  <a:srgbClr val="000000"/>
                </a:solidFill>
                <a:latin typeface="Titillium" panose="00000500000000000000" pitchFamily="50" charset="0"/>
              </a:rPr>
              <a:t>oeuvre</a:t>
            </a:r>
            <a:r>
              <a:rPr lang="fr-FR" dirty="0">
                <a:solidFill>
                  <a:srgbClr val="000000"/>
                </a:solidFill>
                <a:latin typeface="Titillium" panose="00000500000000000000" pitchFamily="50" charset="0"/>
              </a:rPr>
              <a:t> les mesures prévues à </a:t>
            </a:r>
            <a:r>
              <a:rPr lang="fr-FR" u="sng" dirty="0">
                <a:solidFill>
                  <a:srgbClr val="336699"/>
                </a:solidFill>
                <a:latin typeface="Titillium" panose="00000500000000000000" pitchFamily="50" charset="0"/>
                <a:hlinkClick r:id="rId2"/>
              </a:rPr>
              <a:t>l'article L. 4121-1 </a:t>
            </a:r>
            <a:r>
              <a:rPr lang="fr-FR" sz="2400" b="1" u="sng" dirty="0">
                <a:solidFill>
                  <a:srgbClr val="336699"/>
                </a:solidFill>
                <a:highlight>
                  <a:srgbClr val="FFFF00"/>
                </a:highlight>
                <a:latin typeface="Titillium" panose="00000500000000000000" pitchFamily="50" charset="0"/>
              </a:rPr>
              <a:t>[ Code du travail] </a:t>
            </a:r>
            <a:r>
              <a:rPr lang="fr-FR" dirty="0">
                <a:solidFill>
                  <a:srgbClr val="000000"/>
                </a:solidFill>
                <a:latin typeface="Titillium" panose="00000500000000000000" pitchFamily="50" charset="0"/>
              </a:rPr>
              <a:t>sur le fondement des principes généraux de prévention suivants :</a:t>
            </a:r>
          </a:p>
          <a:p>
            <a:r>
              <a:rPr lang="fr-FR" dirty="0">
                <a:solidFill>
                  <a:srgbClr val="000000"/>
                </a:solidFill>
                <a:latin typeface="Titillium" panose="00000500000000000000" pitchFamily="50" charset="0"/>
              </a:rPr>
              <a:t>1° Eviter les risques ;</a:t>
            </a:r>
          </a:p>
          <a:p>
            <a:r>
              <a:rPr lang="fr-FR" dirty="0">
                <a:solidFill>
                  <a:srgbClr val="000000"/>
                </a:solidFill>
                <a:latin typeface="Titillium" panose="00000500000000000000" pitchFamily="50" charset="0"/>
              </a:rPr>
              <a:t>2° Evaluer les risques qui ne peuvent pas être évités ;</a:t>
            </a:r>
          </a:p>
          <a:p>
            <a:r>
              <a:rPr lang="fr-FR" dirty="0">
                <a:solidFill>
                  <a:srgbClr val="000000"/>
                </a:solidFill>
                <a:latin typeface="Titillium" panose="00000500000000000000" pitchFamily="50" charset="0"/>
              </a:rPr>
              <a:t>3° Combattre les risques à la source ;</a:t>
            </a:r>
          </a:p>
          <a:p>
            <a:r>
              <a:rPr lang="fr-FR" dirty="0">
                <a:solidFill>
                  <a:srgbClr val="000000"/>
                </a:solidFill>
                <a:latin typeface="Titillium" panose="00000500000000000000" pitchFamily="50" charset="0"/>
              </a:rPr>
              <a:t>4° Adapter le travail à l'homme, en particulier en ce qui concerne la conception des postes de travail ainsi que le choix des équipements de travail et des méthodes de travail et de production, en vue notamment de limiter le travail monotone et le travail cadencé et de réduire les effets de ceux-ci sur la santé ;</a:t>
            </a:r>
          </a:p>
          <a:p>
            <a:r>
              <a:rPr lang="fr-FR" dirty="0">
                <a:solidFill>
                  <a:srgbClr val="000000"/>
                </a:solidFill>
                <a:latin typeface="Titillium" panose="00000500000000000000" pitchFamily="50" charset="0"/>
              </a:rPr>
              <a:t>5° Tenir compte de l'état d'évolution de la technique ;</a:t>
            </a:r>
          </a:p>
          <a:p>
            <a:r>
              <a:rPr lang="fr-FR" dirty="0">
                <a:solidFill>
                  <a:srgbClr val="000000"/>
                </a:solidFill>
                <a:latin typeface="Titillium" panose="00000500000000000000" pitchFamily="50" charset="0"/>
              </a:rPr>
              <a:t>6° Remplacer ce qui est dangereux par ce qui n'est pas dangereux ou par ce qui est moins dangereux ;</a:t>
            </a:r>
          </a:p>
          <a:p>
            <a:r>
              <a:rPr lang="fr-FR" dirty="0">
                <a:solidFill>
                  <a:srgbClr val="000000"/>
                </a:solidFill>
                <a:latin typeface="Titillium" panose="00000500000000000000" pitchFamily="50" charset="0"/>
              </a:rPr>
              <a:t>7° Planifier la prévention en y intégrant, dans un ensemble cohérent, la technique, l'organisation du travail, les conditions de travail, les relations sociales et l'influence des facteurs ambiants, notamment les risques liés au harcèlement moral et au harcèlement sexuel, tels qu'ils sont définis aux </a:t>
            </a:r>
            <a:r>
              <a:rPr lang="fr-FR" u="sng" dirty="0">
                <a:solidFill>
                  <a:srgbClr val="336699"/>
                </a:solidFill>
                <a:latin typeface="Titillium" panose="00000500000000000000" pitchFamily="50" charset="0"/>
                <a:hlinkClick r:id="rId3"/>
              </a:rPr>
              <a:t>articles L. 1152-1 </a:t>
            </a:r>
            <a:r>
              <a:rPr lang="fr-FR" dirty="0">
                <a:solidFill>
                  <a:srgbClr val="000000"/>
                </a:solidFill>
                <a:latin typeface="Titillium" panose="00000500000000000000" pitchFamily="50" charset="0"/>
              </a:rPr>
              <a:t>et </a:t>
            </a:r>
            <a:r>
              <a:rPr lang="fr-FR" u="sng" dirty="0">
                <a:solidFill>
                  <a:srgbClr val="336699"/>
                </a:solidFill>
                <a:latin typeface="Titillium" panose="00000500000000000000" pitchFamily="50" charset="0"/>
                <a:hlinkClick r:id="rId4"/>
              </a:rPr>
              <a:t>L. 1153-1</a:t>
            </a:r>
            <a:r>
              <a:rPr lang="fr-FR" dirty="0">
                <a:solidFill>
                  <a:srgbClr val="000000"/>
                </a:solidFill>
                <a:latin typeface="Titillium" panose="00000500000000000000" pitchFamily="50" charset="0"/>
              </a:rPr>
              <a:t>, ainsi que ceux liés aux agissements sexistes définis à l'article </a:t>
            </a:r>
            <a:r>
              <a:rPr lang="fr-FR" u="sng" dirty="0">
                <a:solidFill>
                  <a:srgbClr val="336699"/>
                </a:solidFill>
                <a:latin typeface="Titillium" panose="00000500000000000000" pitchFamily="50" charset="0"/>
                <a:hlinkClick r:id="rId5"/>
              </a:rPr>
              <a:t>L. 1142-2-1</a:t>
            </a:r>
            <a:r>
              <a:rPr lang="fr-FR" dirty="0">
                <a:solidFill>
                  <a:srgbClr val="000000"/>
                </a:solidFill>
                <a:latin typeface="Titillium" panose="00000500000000000000" pitchFamily="50" charset="0"/>
              </a:rPr>
              <a:t> ;</a:t>
            </a:r>
          </a:p>
          <a:p>
            <a:r>
              <a:rPr lang="fr-FR" dirty="0">
                <a:solidFill>
                  <a:srgbClr val="000000"/>
                </a:solidFill>
                <a:latin typeface="Titillium" panose="00000500000000000000" pitchFamily="50" charset="0"/>
              </a:rPr>
              <a:t>8° Prendre des mesures de protection collective en leur donnant la priorité sur les mesures de protection individuelle ;</a:t>
            </a:r>
          </a:p>
          <a:p>
            <a:r>
              <a:rPr lang="fr-FR" dirty="0">
                <a:solidFill>
                  <a:srgbClr val="000000"/>
                </a:solidFill>
                <a:latin typeface="Titillium" panose="00000500000000000000" pitchFamily="50" charset="0"/>
              </a:rPr>
              <a:t>9° Donner les instructions appropriées aux travailleurs.</a:t>
            </a:r>
            <a:endParaRPr lang="fr-FR" b="0" i="0" dirty="0">
              <a:solidFill>
                <a:srgbClr val="000000"/>
              </a:solidFill>
              <a:effectLst/>
              <a:latin typeface="Titillium" panose="00000500000000000000" pitchFamily="50" charset="0"/>
            </a:endParaRPr>
          </a:p>
        </p:txBody>
      </p:sp>
    </p:spTree>
    <p:extLst>
      <p:ext uri="{BB962C8B-B14F-4D97-AF65-F5344CB8AC3E}">
        <p14:creationId xmlns:p14="http://schemas.microsoft.com/office/powerpoint/2010/main" val="409223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8A4209-56A3-49EE-A79A-6DC723D9FE86}"/>
              </a:ext>
            </a:extLst>
          </p:cNvPr>
          <p:cNvSpPr>
            <a:spLocks noGrp="1"/>
          </p:cNvSpPr>
          <p:nvPr>
            <p:ph type="title"/>
          </p:nvPr>
        </p:nvSpPr>
        <p:spPr/>
        <p:txBody>
          <a:bodyPr/>
          <a:lstStyle/>
          <a:p>
            <a:r>
              <a:rPr lang="fr-FR" dirty="0"/>
              <a:t>La maîtrise d’ouvrage (MOA)</a:t>
            </a:r>
          </a:p>
        </p:txBody>
      </p:sp>
      <p:sp>
        <p:nvSpPr>
          <p:cNvPr id="3" name="Espace réservé du pied de page 2">
            <a:extLst>
              <a:ext uri="{FF2B5EF4-FFF2-40B4-BE49-F238E27FC236}">
                <a16:creationId xmlns:a16="http://schemas.microsoft.com/office/drawing/2014/main" id="{EA09BB56-123F-43C7-9438-4C937482EB33}"/>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5EB26B5C-27BB-4241-858C-3274BBB12EE2}"/>
              </a:ext>
            </a:extLst>
          </p:cNvPr>
          <p:cNvSpPr>
            <a:spLocks noGrp="1"/>
          </p:cNvSpPr>
          <p:nvPr>
            <p:ph type="sldNum" sz="quarter" idx="12"/>
          </p:nvPr>
        </p:nvSpPr>
        <p:spPr/>
        <p:txBody>
          <a:bodyPr/>
          <a:lstStyle/>
          <a:p>
            <a:pPr>
              <a:defRPr/>
            </a:pPr>
            <a:fld id="{A142FF88-7862-4B1A-BECA-F79E07CE9CE2}" type="slidenum">
              <a:rPr lang="fr-FR" smtClean="0"/>
              <a:pPr>
                <a:defRPr/>
              </a:pPr>
              <a:t>5</a:t>
            </a:fld>
            <a:endParaRPr lang="fr-FR" dirty="0"/>
          </a:p>
        </p:txBody>
      </p:sp>
      <p:sp>
        <p:nvSpPr>
          <p:cNvPr id="5" name="Rectangle 4">
            <a:extLst>
              <a:ext uri="{FF2B5EF4-FFF2-40B4-BE49-F238E27FC236}">
                <a16:creationId xmlns:a16="http://schemas.microsoft.com/office/drawing/2014/main" id="{2FD9C47B-3EF8-496A-BE95-4DFC8DDDF369}"/>
              </a:ext>
            </a:extLst>
          </p:cNvPr>
          <p:cNvSpPr/>
          <p:nvPr/>
        </p:nvSpPr>
        <p:spPr>
          <a:xfrm>
            <a:off x="263352" y="1772817"/>
            <a:ext cx="11737304" cy="4401205"/>
          </a:xfrm>
          <a:prstGeom prst="rect">
            <a:avLst/>
          </a:prstGeom>
        </p:spPr>
        <p:txBody>
          <a:bodyPr wrap="square">
            <a:spAutoFit/>
          </a:bodyPr>
          <a:lstStyle/>
          <a:p>
            <a:r>
              <a:rPr lang="fr-FR" sz="4000" b="1" u="sng" dirty="0">
                <a:solidFill>
                  <a:srgbClr val="000000"/>
                </a:solidFill>
                <a:latin typeface="Titillium" panose="00000500000000000000" pitchFamily="50" charset="0"/>
              </a:rPr>
              <a:t>L2410-1</a:t>
            </a:r>
            <a:r>
              <a:rPr lang="fr-FR" sz="2400" dirty="0">
                <a:solidFill>
                  <a:srgbClr val="000000"/>
                </a:solidFill>
                <a:latin typeface="Titillium" panose="00000500000000000000" pitchFamily="50" charset="0"/>
              </a:rPr>
              <a:t> </a:t>
            </a:r>
          </a:p>
          <a:p>
            <a:r>
              <a:rPr lang="fr-FR" sz="3200" b="1" dirty="0">
                <a:latin typeface="Titillium" panose="00000500000000000000" pitchFamily="50" charset="0"/>
              </a:rPr>
              <a:t>Les acheteurs </a:t>
            </a:r>
            <a:r>
              <a:rPr lang="fr-FR" sz="2400" dirty="0">
                <a:latin typeface="Titillium" panose="00000500000000000000" pitchFamily="50" charset="0"/>
              </a:rPr>
              <a:t>projetant la construction d'un ouvrage sont soumis en leur qualité de maîtres d'ouvrage aux dispositions du livre IV de la commande publique.</a:t>
            </a:r>
          </a:p>
          <a:p>
            <a:endParaRPr lang="fr-FR" sz="2400" dirty="0">
              <a:solidFill>
                <a:srgbClr val="000000"/>
              </a:solidFill>
              <a:latin typeface="Titillium" panose="00000500000000000000" pitchFamily="50" charset="0"/>
            </a:endParaRPr>
          </a:p>
          <a:p>
            <a:r>
              <a:rPr lang="fr-FR" sz="3200" b="1" dirty="0">
                <a:latin typeface="Titillium" panose="00000500000000000000" pitchFamily="50" charset="0"/>
              </a:rPr>
              <a:t>Les maîtres d'ouvrage</a:t>
            </a:r>
            <a:r>
              <a:rPr lang="fr-FR" sz="2400" dirty="0">
                <a:latin typeface="Titillium" panose="00000500000000000000" pitchFamily="50" charset="0"/>
              </a:rPr>
              <a:t> sont les responsables principaux de l'ouvrage, par exemple les collectivités territoriales ou leurs établissements publics, </a:t>
            </a:r>
          </a:p>
          <a:p>
            <a:endParaRPr lang="fr-FR" sz="2400" dirty="0">
              <a:solidFill>
                <a:srgbClr val="000000"/>
              </a:solidFill>
              <a:latin typeface="Titillium" panose="00000500000000000000" pitchFamily="50" charset="0"/>
            </a:endParaRPr>
          </a:p>
          <a:p>
            <a:r>
              <a:rPr lang="fr-FR" sz="3200" b="1" dirty="0">
                <a:latin typeface="Titillium" panose="00000500000000000000" pitchFamily="50" charset="0"/>
              </a:rPr>
              <a:t>Concerne les opérations de construction neuve ou de réhabilitation </a:t>
            </a:r>
            <a:r>
              <a:rPr lang="fr-FR" sz="2400" dirty="0">
                <a:latin typeface="Titillium" panose="00000500000000000000" pitchFamily="50" charset="0"/>
              </a:rPr>
              <a:t>portant sur un ouvrage  et faisant l'objet d'un marché public ainsi que sur les équipements industriels destinés à l'exploitation de ces ouvrages.</a:t>
            </a:r>
          </a:p>
        </p:txBody>
      </p:sp>
    </p:spTree>
    <p:extLst>
      <p:ext uri="{BB962C8B-B14F-4D97-AF65-F5344CB8AC3E}">
        <p14:creationId xmlns:p14="http://schemas.microsoft.com/office/powerpoint/2010/main" val="38559841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91544" y="2492897"/>
            <a:ext cx="6629726" cy="864096"/>
          </a:xfrm>
        </p:spPr>
        <p:txBody>
          <a:bodyPr>
            <a:normAutofit/>
          </a:bodyPr>
          <a:lstStyle/>
          <a:p>
            <a:pPr marL="0" indent="0" algn="ctr">
              <a:buNone/>
            </a:pPr>
            <a:r>
              <a:rPr lang="fr-FR" sz="3600" b="1" dirty="0">
                <a:solidFill>
                  <a:schemeClr val="tx1"/>
                </a:solidFill>
                <a:latin typeface="+mj-lt"/>
                <a:ea typeface="+mj-ea"/>
                <a:cs typeface="+mj-cs"/>
              </a:rPr>
              <a:t>Merci de votre attention</a:t>
            </a:r>
          </a:p>
        </p:txBody>
      </p:sp>
      <p:sp>
        <p:nvSpPr>
          <p:cNvPr id="6" name="Espace réservé du numéro de diapositive 5"/>
          <p:cNvSpPr>
            <a:spLocks noGrp="1"/>
          </p:cNvSpPr>
          <p:nvPr>
            <p:ph type="sldNum" sz="quarter" idx="12"/>
          </p:nvPr>
        </p:nvSpPr>
        <p:spPr/>
        <p:txBody>
          <a:bodyPr/>
          <a:lstStyle/>
          <a:p>
            <a:fld id="{78575684-6ED7-401B-A445-4E0EDECB682D}" type="slidenum">
              <a:rPr lang="fr-FR" smtClean="0"/>
              <a:pPr/>
              <a:t>50</a:t>
            </a:fld>
            <a:endParaRPr lang="fr-FR"/>
          </a:p>
        </p:txBody>
      </p:sp>
      <p:sp>
        <p:nvSpPr>
          <p:cNvPr id="4" name="Espace réservé du pied de page 3">
            <a:extLst>
              <a:ext uri="{FF2B5EF4-FFF2-40B4-BE49-F238E27FC236}">
                <a16:creationId xmlns:a16="http://schemas.microsoft.com/office/drawing/2014/main" id="{A440FA91-16A9-4E1B-825E-CC73DFABCA13}"/>
              </a:ext>
            </a:extLst>
          </p:cNvPr>
          <p:cNvSpPr>
            <a:spLocks noGrp="1"/>
          </p:cNvSpPr>
          <p:nvPr>
            <p:ph type="ftr" sz="quarter" idx="11"/>
          </p:nvPr>
        </p:nvSpPr>
        <p:spPr/>
        <p:txBody>
          <a:bodyPr/>
          <a:lstStyle/>
          <a:p>
            <a:pPr>
              <a:defRPr/>
            </a:pPr>
            <a:r>
              <a:rPr lang="fr-FR"/>
              <a:t>12 avril 2019</a:t>
            </a:r>
            <a:endParaRPr lang="fr-FR" dirty="0"/>
          </a:p>
        </p:txBody>
      </p:sp>
      <p:sp>
        <p:nvSpPr>
          <p:cNvPr id="2" name="ZoneTexte 1">
            <a:extLst>
              <a:ext uri="{FF2B5EF4-FFF2-40B4-BE49-F238E27FC236}">
                <a16:creationId xmlns:a16="http://schemas.microsoft.com/office/drawing/2014/main" id="{99B6DDED-550A-4F6A-9A8B-C13CA229FD04}"/>
              </a:ext>
            </a:extLst>
          </p:cNvPr>
          <p:cNvSpPr txBox="1"/>
          <p:nvPr/>
        </p:nvSpPr>
        <p:spPr>
          <a:xfrm>
            <a:off x="6888088" y="5013176"/>
            <a:ext cx="5256584" cy="1015663"/>
          </a:xfrm>
          <a:prstGeom prst="rect">
            <a:avLst/>
          </a:prstGeom>
          <a:noFill/>
        </p:spPr>
        <p:txBody>
          <a:bodyPr wrap="square" rtlCol="0">
            <a:spAutoFit/>
          </a:bodyPr>
          <a:lstStyle/>
          <a:p>
            <a:r>
              <a:rPr lang="fr-FR" sz="2400" dirty="0"/>
              <a:t>FNCCR, Laure SEMBLAT</a:t>
            </a:r>
          </a:p>
          <a:p>
            <a:r>
              <a:rPr lang="fr-FR" i="1" dirty="0"/>
              <a:t>www.fnccr.asso.fr</a:t>
            </a:r>
          </a:p>
          <a:p>
            <a:r>
              <a:rPr lang="fr-FR" i="1" dirty="0"/>
              <a:t>L.semblat@fnccr.asso.fr</a:t>
            </a:r>
          </a:p>
        </p:txBody>
      </p:sp>
    </p:spTree>
    <p:extLst>
      <p:ext uri="{BB962C8B-B14F-4D97-AF65-F5344CB8AC3E}">
        <p14:creationId xmlns:p14="http://schemas.microsoft.com/office/powerpoint/2010/main" val="460316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B32F2C-54EF-420E-87E0-A30E20C2AC82}"/>
              </a:ext>
            </a:extLst>
          </p:cNvPr>
          <p:cNvSpPr>
            <a:spLocks noGrp="1"/>
          </p:cNvSpPr>
          <p:nvPr>
            <p:ph type="title"/>
          </p:nvPr>
        </p:nvSpPr>
        <p:spPr>
          <a:xfrm>
            <a:off x="2999656" y="466444"/>
            <a:ext cx="8626475" cy="701675"/>
          </a:xfrm>
        </p:spPr>
        <p:txBody>
          <a:bodyPr/>
          <a:lstStyle/>
          <a:p>
            <a:r>
              <a:rPr lang="fr-FR" dirty="0"/>
              <a:t>Rôle du Maître d’ouvrage</a:t>
            </a:r>
          </a:p>
        </p:txBody>
      </p:sp>
      <p:sp>
        <p:nvSpPr>
          <p:cNvPr id="3" name="Espace réservé du pied de page 2">
            <a:extLst>
              <a:ext uri="{FF2B5EF4-FFF2-40B4-BE49-F238E27FC236}">
                <a16:creationId xmlns:a16="http://schemas.microsoft.com/office/drawing/2014/main" id="{6C0A23DC-597B-47B8-9E44-FE22176E10E1}"/>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036F46B8-1900-47E6-9E60-004FF83AC685}"/>
              </a:ext>
            </a:extLst>
          </p:cNvPr>
          <p:cNvSpPr>
            <a:spLocks noGrp="1"/>
          </p:cNvSpPr>
          <p:nvPr>
            <p:ph type="sldNum" sz="quarter" idx="12"/>
          </p:nvPr>
        </p:nvSpPr>
        <p:spPr/>
        <p:txBody>
          <a:bodyPr/>
          <a:lstStyle/>
          <a:p>
            <a:pPr>
              <a:defRPr/>
            </a:pPr>
            <a:fld id="{A142FF88-7862-4B1A-BECA-F79E07CE9CE2}" type="slidenum">
              <a:rPr lang="fr-FR" smtClean="0"/>
              <a:pPr>
                <a:defRPr/>
              </a:pPr>
              <a:t>6</a:t>
            </a:fld>
            <a:endParaRPr lang="fr-FR" dirty="0"/>
          </a:p>
        </p:txBody>
      </p:sp>
      <p:sp>
        <p:nvSpPr>
          <p:cNvPr id="5" name="Rectangle 4">
            <a:extLst>
              <a:ext uri="{FF2B5EF4-FFF2-40B4-BE49-F238E27FC236}">
                <a16:creationId xmlns:a16="http://schemas.microsoft.com/office/drawing/2014/main" id="{C49AAB0D-61FE-44F3-BF01-10594FA00F70}"/>
              </a:ext>
            </a:extLst>
          </p:cNvPr>
          <p:cNvSpPr/>
          <p:nvPr/>
        </p:nvSpPr>
        <p:spPr>
          <a:xfrm>
            <a:off x="252040" y="1395061"/>
            <a:ext cx="11687919" cy="5262979"/>
          </a:xfrm>
          <a:prstGeom prst="rect">
            <a:avLst/>
          </a:prstGeom>
        </p:spPr>
        <p:txBody>
          <a:bodyPr wrap="square">
            <a:spAutoFit/>
          </a:bodyPr>
          <a:lstStyle/>
          <a:p>
            <a:r>
              <a:rPr lang="fr-FR" sz="2800" dirty="0">
                <a:solidFill>
                  <a:srgbClr val="000000"/>
                </a:solidFill>
                <a:latin typeface="Titillium" panose="00000500000000000000" pitchFamily="50" charset="0"/>
              </a:rPr>
              <a:t>Les attributions du maître d'ouvrage qui, pour chaque opération envisagée, </a:t>
            </a:r>
            <a:r>
              <a:rPr lang="fr-FR" sz="2800" b="1" dirty="0">
                <a:solidFill>
                  <a:srgbClr val="000000"/>
                </a:solidFill>
                <a:latin typeface="Titillium" panose="00000500000000000000" pitchFamily="50" charset="0"/>
              </a:rPr>
              <a:t>s'assure préalablement de sa faisabilité et de son opportunité</a:t>
            </a:r>
            <a:r>
              <a:rPr lang="fr-FR" sz="2800" dirty="0">
                <a:solidFill>
                  <a:srgbClr val="000000"/>
                </a:solidFill>
                <a:latin typeface="Titillium" panose="00000500000000000000" pitchFamily="50" charset="0"/>
              </a:rPr>
              <a:t>, sont les suivantes : </a:t>
            </a:r>
            <a:br>
              <a:rPr lang="fr-FR" sz="2800" dirty="0">
                <a:latin typeface="Titillium" panose="00000500000000000000" pitchFamily="50" charset="0"/>
              </a:rPr>
            </a:br>
            <a:r>
              <a:rPr lang="fr-FR" sz="2800" dirty="0">
                <a:solidFill>
                  <a:srgbClr val="000000"/>
                </a:solidFill>
                <a:latin typeface="Titillium" panose="00000500000000000000" pitchFamily="50" charset="0"/>
              </a:rPr>
              <a:t>1° La détermination de sa localisation ; </a:t>
            </a:r>
            <a:br>
              <a:rPr lang="fr-FR" sz="2800" dirty="0">
                <a:latin typeface="Titillium" panose="00000500000000000000" pitchFamily="50" charset="0"/>
              </a:rPr>
            </a:br>
            <a:r>
              <a:rPr lang="fr-FR" sz="2800" dirty="0">
                <a:solidFill>
                  <a:srgbClr val="000000"/>
                </a:solidFill>
                <a:latin typeface="Titillium" panose="00000500000000000000" pitchFamily="50" charset="0"/>
              </a:rPr>
              <a:t>2° L'élaboration du programme; </a:t>
            </a:r>
            <a:br>
              <a:rPr lang="fr-FR" sz="2800" dirty="0">
                <a:latin typeface="Titillium" panose="00000500000000000000" pitchFamily="50" charset="0"/>
              </a:rPr>
            </a:br>
            <a:r>
              <a:rPr lang="fr-FR" sz="2800" dirty="0">
                <a:solidFill>
                  <a:srgbClr val="000000"/>
                </a:solidFill>
                <a:latin typeface="Titillium" panose="00000500000000000000" pitchFamily="50" charset="0"/>
              </a:rPr>
              <a:t>3° La fixation de l'enveloppe financière </a:t>
            </a:r>
          </a:p>
          <a:p>
            <a:r>
              <a:rPr lang="fr-FR" sz="2800" dirty="0">
                <a:solidFill>
                  <a:srgbClr val="000000"/>
                </a:solidFill>
                <a:latin typeface="Titillium" panose="00000500000000000000" pitchFamily="50" charset="0"/>
              </a:rPr>
              <a:t>prévisionnelle ; </a:t>
            </a:r>
            <a:br>
              <a:rPr lang="fr-FR" sz="2800" dirty="0">
                <a:latin typeface="Titillium" panose="00000500000000000000" pitchFamily="50" charset="0"/>
              </a:rPr>
            </a:br>
            <a:r>
              <a:rPr lang="fr-FR" sz="2800" dirty="0">
                <a:solidFill>
                  <a:srgbClr val="000000"/>
                </a:solidFill>
                <a:latin typeface="Titillium" panose="00000500000000000000" pitchFamily="50" charset="0"/>
              </a:rPr>
              <a:t>4° Le financement de l'opération ; </a:t>
            </a:r>
            <a:br>
              <a:rPr lang="fr-FR" sz="2800" dirty="0">
                <a:latin typeface="Titillium" panose="00000500000000000000" pitchFamily="50" charset="0"/>
              </a:rPr>
            </a:br>
            <a:r>
              <a:rPr lang="fr-FR" sz="2800" dirty="0">
                <a:solidFill>
                  <a:srgbClr val="000000"/>
                </a:solidFill>
                <a:latin typeface="Titillium" panose="00000500000000000000" pitchFamily="50" charset="0"/>
              </a:rPr>
              <a:t>5° Le choix du processus selon lequel l'ouvrage sera </a:t>
            </a:r>
          </a:p>
          <a:p>
            <a:r>
              <a:rPr lang="fr-FR" sz="2800" dirty="0">
                <a:solidFill>
                  <a:srgbClr val="000000"/>
                </a:solidFill>
                <a:latin typeface="Titillium" panose="00000500000000000000" pitchFamily="50" charset="0"/>
              </a:rPr>
              <a:t>réalisé ; </a:t>
            </a:r>
            <a:br>
              <a:rPr lang="fr-FR" sz="2800" dirty="0">
                <a:latin typeface="Titillium" panose="00000500000000000000" pitchFamily="50" charset="0"/>
              </a:rPr>
            </a:br>
            <a:r>
              <a:rPr lang="fr-FR" sz="2800" dirty="0">
                <a:solidFill>
                  <a:srgbClr val="000000"/>
                </a:solidFill>
                <a:latin typeface="Titillium" panose="00000500000000000000" pitchFamily="50" charset="0"/>
              </a:rPr>
              <a:t>6° La conclusion des marchés publics ayant pour objet </a:t>
            </a:r>
          </a:p>
          <a:p>
            <a:r>
              <a:rPr lang="fr-FR" sz="2800" dirty="0">
                <a:solidFill>
                  <a:srgbClr val="000000"/>
                </a:solidFill>
                <a:latin typeface="Titillium" panose="00000500000000000000" pitchFamily="50" charset="0"/>
              </a:rPr>
              <a:t>les études et l'exécution des travaux de l'opération.</a:t>
            </a:r>
            <a:endParaRPr lang="fr-FR" sz="2800" dirty="0">
              <a:latin typeface="Titillium" panose="00000500000000000000" pitchFamily="50" charset="0"/>
            </a:endParaRPr>
          </a:p>
        </p:txBody>
      </p:sp>
      <p:sp>
        <p:nvSpPr>
          <p:cNvPr id="6" name="Bulle narrative : rectangle à coins arrondis 5">
            <a:extLst>
              <a:ext uri="{FF2B5EF4-FFF2-40B4-BE49-F238E27FC236}">
                <a16:creationId xmlns:a16="http://schemas.microsoft.com/office/drawing/2014/main" id="{AC0FE83D-D3FE-4456-9240-CCC009DB2952}"/>
              </a:ext>
            </a:extLst>
          </p:cNvPr>
          <p:cNvSpPr/>
          <p:nvPr/>
        </p:nvSpPr>
        <p:spPr>
          <a:xfrm>
            <a:off x="8671778" y="2276873"/>
            <a:ext cx="3520221" cy="4090942"/>
          </a:xfrm>
          <a:prstGeom prst="wedgeRoundRectCallout">
            <a:avLst>
              <a:gd name="adj1" fmla="val -154583"/>
              <a:gd name="adj2" fmla="val -234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1° Les objectifs à atteindre</a:t>
            </a:r>
            <a:br>
              <a:rPr lang="fr-FR" sz="2000" b="1" dirty="0"/>
            </a:br>
            <a:r>
              <a:rPr lang="fr-FR" sz="2000" b="1" dirty="0"/>
              <a:t>2° Les besoins à satisfaire ;</a:t>
            </a:r>
            <a:br>
              <a:rPr lang="fr-FR" sz="2000" b="1" dirty="0"/>
            </a:br>
            <a:r>
              <a:rPr lang="fr-FR" sz="2000" b="1" dirty="0"/>
              <a:t>3° Les contraintes et exigences de qualité sociale, urbanistique, architecturale, fonctionnelle, technique et économique, d'insertion dans le paysage et de protection de l'environnement.</a:t>
            </a:r>
          </a:p>
        </p:txBody>
      </p:sp>
    </p:spTree>
    <p:extLst>
      <p:ext uri="{BB962C8B-B14F-4D97-AF65-F5344CB8AC3E}">
        <p14:creationId xmlns:p14="http://schemas.microsoft.com/office/powerpoint/2010/main" val="2516359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BFD224-4529-4F3B-A745-E13BD38250A6}"/>
              </a:ext>
            </a:extLst>
          </p:cNvPr>
          <p:cNvSpPr>
            <a:spLocks noGrp="1"/>
          </p:cNvSpPr>
          <p:nvPr>
            <p:ph type="title"/>
          </p:nvPr>
        </p:nvSpPr>
        <p:spPr/>
        <p:txBody>
          <a:bodyPr/>
          <a:lstStyle/>
          <a:p>
            <a:r>
              <a:rPr lang="fr-FR" dirty="0"/>
              <a:t>Rôle du maître d’ouvrage</a:t>
            </a:r>
          </a:p>
        </p:txBody>
      </p:sp>
      <p:sp>
        <p:nvSpPr>
          <p:cNvPr id="3" name="Espace réservé du pied de page 2">
            <a:extLst>
              <a:ext uri="{FF2B5EF4-FFF2-40B4-BE49-F238E27FC236}">
                <a16:creationId xmlns:a16="http://schemas.microsoft.com/office/drawing/2014/main" id="{BC65EC3F-1A66-4BD4-9E79-D6BF18C0FA2D}"/>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FA99AED0-EB7D-4443-9104-51664C52704D}"/>
              </a:ext>
            </a:extLst>
          </p:cNvPr>
          <p:cNvSpPr>
            <a:spLocks noGrp="1"/>
          </p:cNvSpPr>
          <p:nvPr>
            <p:ph type="sldNum" sz="quarter" idx="12"/>
          </p:nvPr>
        </p:nvSpPr>
        <p:spPr/>
        <p:txBody>
          <a:bodyPr/>
          <a:lstStyle/>
          <a:p>
            <a:pPr>
              <a:defRPr/>
            </a:pPr>
            <a:fld id="{29260D3F-96DF-45D0-AD99-7B77370DFDBC}" type="slidenum">
              <a:rPr lang="fr-FR" smtClean="0"/>
              <a:pPr>
                <a:defRPr/>
              </a:pPr>
              <a:t>7</a:t>
            </a:fld>
            <a:endParaRPr lang="fr-FR" dirty="0"/>
          </a:p>
        </p:txBody>
      </p:sp>
      <p:sp>
        <p:nvSpPr>
          <p:cNvPr id="5" name="Rectangle 4">
            <a:extLst>
              <a:ext uri="{FF2B5EF4-FFF2-40B4-BE49-F238E27FC236}">
                <a16:creationId xmlns:a16="http://schemas.microsoft.com/office/drawing/2014/main" id="{9A7D3C4D-7146-4E98-A48D-24F8F289EEFF}"/>
              </a:ext>
            </a:extLst>
          </p:cNvPr>
          <p:cNvSpPr/>
          <p:nvPr/>
        </p:nvSpPr>
        <p:spPr>
          <a:xfrm>
            <a:off x="335360" y="1628800"/>
            <a:ext cx="11543214" cy="1815882"/>
          </a:xfrm>
          <a:prstGeom prst="rect">
            <a:avLst/>
          </a:prstGeom>
        </p:spPr>
        <p:txBody>
          <a:bodyPr wrap="square">
            <a:spAutoFit/>
          </a:bodyPr>
          <a:lstStyle/>
          <a:p>
            <a:r>
              <a:rPr lang="fr-FR" sz="2800" b="1" dirty="0">
                <a:latin typeface="Titillium" panose="00000500000000000000" pitchFamily="50" charset="0"/>
              </a:rPr>
              <a:t>Elabore le programme et fixe l'enveloppe financière prévisionnelle </a:t>
            </a:r>
            <a:r>
              <a:rPr lang="fr-FR" sz="2800" dirty="0">
                <a:latin typeface="Titillium" panose="00000500000000000000" pitchFamily="50" charset="0"/>
              </a:rPr>
              <a:t>de l'opération </a:t>
            </a:r>
            <a:r>
              <a:rPr lang="fr-FR" sz="2800" b="1" dirty="0">
                <a:solidFill>
                  <a:srgbClr val="000000"/>
                </a:solidFill>
                <a:latin typeface="Titillium" panose="00000500000000000000" pitchFamily="50" charset="0"/>
              </a:rPr>
              <a:t>avant </a:t>
            </a:r>
            <a:r>
              <a:rPr lang="fr-FR" sz="2800" dirty="0">
                <a:solidFill>
                  <a:srgbClr val="000000"/>
                </a:solidFill>
                <a:latin typeface="Titillium" panose="00000500000000000000" pitchFamily="50" charset="0"/>
              </a:rPr>
              <a:t>tout commencement des études </a:t>
            </a:r>
            <a:r>
              <a:rPr lang="fr-FR" sz="2800" b="1" dirty="0">
                <a:solidFill>
                  <a:srgbClr val="000000"/>
                </a:solidFill>
                <a:latin typeface="Titillium" panose="00000500000000000000" pitchFamily="50" charset="0"/>
              </a:rPr>
              <a:t>d’AVP par le MOE</a:t>
            </a:r>
          </a:p>
          <a:p>
            <a:r>
              <a:rPr lang="fr-FR" sz="2800" dirty="0">
                <a:latin typeface="Titillium" panose="00000500000000000000" pitchFamily="50" charset="0"/>
              </a:rPr>
              <a:t>Peut </a:t>
            </a:r>
            <a:r>
              <a:rPr lang="fr-FR" sz="2800" b="1" dirty="0">
                <a:latin typeface="Titillium" panose="00000500000000000000" pitchFamily="50" charset="0"/>
              </a:rPr>
              <a:t>préciser le programme </a:t>
            </a:r>
            <a:r>
              <a:rPr lang="fr-FR" sz="2800" dirty="0">
                <a:latin typeface="Titillium" panose="00000500000000000000" pitchFamily="50" charset="0"/>
              </a:rPr>
              <a:t>et l'enveloppe financière </a:t>
            </a:r>
            <a:r>
              <a:rPr lang="fr-FR" sz="2800" b="1" dirty="0">
                <a:latin typeface="Titillium" panose="00000500000000000000" pitchFamily="50" charset="0"/>
              </a:rPr>
              <a:t>avant</a:t>
            </a:r>
            <a:r>
              <a:rPr lang="fr-FR" sz="2800" dirty="0">
                <a:latin typeface="Titillium" panose="00000500000000000000" pitchFamily="50" charset="0"/>
              </a:rPr>
              <a:t> tout commencement des </a:t>
            </a:r>
            <a:r>
              <a:rPr lang="fr-FR" sz="2800" b="1" dirty="0">
                <a:latin typeface="Titillium" panose="00000500000000000000" pitchFamily="50" charset="0"/>
              </a:rPr>
              <a:t>études de projet </a:t>
            </a:r>
            <a:r>
              <a:rPr lang="fr-FR" sz="2800" dirty="0">
                <a:latin typeface="Titillium" panose="00000500000000000000" pitchFamily="50" charset="0"/>
              </a:rPr>
              <a:t>par le maître d'œuvre.</a:t>
            </a:r>
          </a:p>
        </p:txBody>
      </p:sp>
      <p:sp>
        <p:nvSpPr>
          <p:cNvPr id="6" name="Bulle narrative : rectangle à coins arrondis 5">
            <a:extLst>
              <a:ext uri="{FF2B5EF4-FFF2-40B4-BE49-F238E27FC236}">
                <a16:creationId xmlns:a16="http://schemas.microsoft.com/office/drawing/2014/main" id="{679EA865-DE2C-4138-9257-C7334B96DE67}"/>
              </a:ext>
            </a:extLst>
          </p:cNvPr>
          <p:cNvSpPr/>
          <p:nvPr/>
        </p:nvSpPr>
        <p:spPr>
          <a:xfrm>
            <a:off x="6528048" y="3573016"/>
            <a:ext cx="5350526" cy="2580851"/>
          </a:xfrm>
          <a:prstGeom prst="wedgeRoundRectCallout">
            <a:avLst>
              <a:gd name="adj1" fmla="val -57303"/>
              <a:gd name="adj2" fmla="val -563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Les conséquences de l'évolution </a:t>
            </a:r>
            <a:r>
              <a:rPr lang="fr-FR" sz="2000" b="1" dirty="0"/>
              <a:t>du programme et de l'enveloppe financière prévisionnelle </a:t>
            </a:r>
            <a:r>
              <a:rPr lang="fr-FR" sz="2800" b="1" dirty="0"/>
              <a:t>sont prises en compte par une modification conventionnelle du marché </a:t>
            </a:r>
            <a:r>
              <a:rPr lang="fr-FR" sz="2000" b="1" dirty="0"/>
              <a:t>public de maîtrise d'œuvre</a:t>
            </a:r>
          </a:p>
        </p:txBody>
      </p:sp>
      <p:sp>
        <p:nvSpPr>
          <p:cNvPr id="7" name="Bulle narrative : rectangle à coins arrondis 6">
            <a:extLst>
              <a:ext uri="{FF2B5EF4-FFF2-40B4-BE49-F238E27FC236}">
                <a16:creationId xmlns:a16="http://schemas.microsoft.com/office/drawing/2014/main" id="{F8FE2C05-D476-4C74-B0A8-B7BD0CAC133C}"/>
              </a:ext>
            </a:extLst>
          </p:cNvPr>
          <p:cNvSpPr/>
          <p:nvPr/>
        </p:nvSpPr>
        <p:spPr>
          <a:xfrm>
            <a:off x="313426" y="3444682"/>
            <a:ext cx="5206510" cy="3276793"/>
          </a:xfrm>
          <a:prstGeom prst="wedgeRoundRectCallout">
            <a:avLst>
              <a:gd name="adj1" fmla="val 54827"/>
              <a:gd name="adj2" fmla="val -496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L'élaboration du </a:t>
            </a:r>
            <a:r>
              <a:rPr lang="fr-FR" sz="2400" b="1" dirty="0"/>
              <a:t>programme et la fixation de l'enveloppe financière </a:t>
            </a:r>
            <a:r>
              <a:rPr lang="fr-FR" sz="2000" b="1" dirty="0"/>
              <a:t>prévisionnelle peuvent se poursuivre pendant les études d’AVP pour :</a:t>
            </a:r>
            <a:br>
              <a:rPr lang="fr-FR" sz="2000" b="1" dirty="0"/>
            </a:br>
            <a:r>
              <a:rPr lang="fr-FR" sz="2000" b="1" dirty="0"/>
              <a:t>1° Les opérations de réhabilitation ;</a:t>
            </a:r>
            <a:br>
              <a:rPr lang="fr-FR" sz="2000" b="1" dirty="0"/>
            </a:br>
            <a:r>
              <a:rPr lang="fr-FR" sz="2000" b="1" dirty="0"/>
              <a:t>2° Les opérations de construction neuve portant sur des ouvrages complexes, </a:t>
            </a:r>
            <a:r>
              <a:rPr lang="fr-FR" sz="2400" b="1" dirty="0"/>
              <a:t>s/r que le MOA l’ait précisé dans le DCE de maîtrise d'œuvre</a:t>
            </a:r>
            <a:endParaRPr lang="fr-FR" sz="2000" b="1" dirty="0"/>
          </a:p>
        </p:txBody>
      </p:sp>
    </p:spTree>
    <p:extLst>
      <p:ext uri="{BB962C8B-B14F-4D97-AF65-F5344CB8AC3E}">
        <p14:creationId xmlns:p14="http://schemas.microsoft.com/office/powerpoint/2010/main" val="181346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F831B-10F4-45B2-B0A1-3C020BAA9F2B}"/>
              </a:ext>
            </a:extLst>
          </p:cNvPr>
          <p:cNvSpPr>
            <a:spLocks noGrp="1"/>
          </p:cNvSpPr>
          <p:nvPr>
            <p:ph type="title"/>
          </p:nvPr>
        </p:nvSpPr>
        <p:spPr/>
        <p:txBody>
          <a:bodyPr/>
          <a:lstStyle/>
          <a:p>
            <a:r>
              <a:rPr lang="fr-FR" dirty="0"/>
              <a:t>L’assistant à Maître d’Ouvrage</a:t>
            </a:r>
          </a:p>
        </p:txBody>
      </p:sp>
      <p:sp>
        <p:nvSpPr>
          <p:cNvPr id="3" name="Espace réservé du pied de page 2">
            <a:extLst>
              <a:ext uri="{FF2B5EF4-FFF2-40B4-BE49-F238E27FC236}">
                <a16:creationId xmlns:a16="http://schemas.microsoft.com/office/drawing/2014/main" id="{8D3BD361-4B21-45B2-B11C-1631ADB80BF6}"/>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AF9890B8-679F-4C14-AD55-855668AEA3B4}"/>
              </a:ext>
            </a:extLst>
          </p:cNvPr>
          <p:cNvSpPr>
            <a:spLocks noGrp="1"/>
          </p:cNvSpPr>
          <p:nvPr>
            <p:ph type="sldNum" sz="quarter" idx="12"/>
          </p:nvPr>
        </p:nvSpPr>
        <p:spPr/>
        <p:txBody>
          <a:bodyPr/>
          <a:lstStyle/>
          <a:p>
            <a:pPr>
              <a:defRPr/>
            </a:pPr>
            <a:fld id="{A142FF88-7862-4B1A-BECA-F79E07CE9CE2}" type="slidenum">
              <a:rPr lang="fr-FR" smtClean="0"/>
              <a:pPr>
                <a:defRPr/>
              </a:pPr>
              <a:t>8</a:t>
            </a:fld>
            <a:endParaRPr lang="fr-FR" dirty="0"/>
          </a:p>
        </p:txBody>
      </p:sp>
      <p:sp>
        <p:nvSpPr>
          <p:cNvPr id="5" name="Rectangle 4">
            <a:extLst>
              <a:ext uri="{FF2B5EF4-FFF2-40B4-BE49-F238E27FC236}">
                <a16:creationId xmlns:a16="http://schemas.microsoft.com/office/drawing/2014/main" id="{4CA7811D-522C-4441-81E9-037C8601C97E}"/>
              </a:ext>
            </a:extLst>
          </p:cNvPr>
          <p:cNvSpPr/>
          <p:nvPr/>
        </p:nvSpPr>
        <p:spPr>
          <a:xfrm>
            <a:off x="263352" y="1916832"/>
            <a:ext cx="11521280" cy="3619965"/>
          </a:xfrm>
          <a:prstGeom prst="rect">
            <a:avLst/>
          </a:prstGeom>
        </p:spPr>
        <p:txBody>
          <a:bodyPr wrap="square">
            <a:spAutoFit/>
          </a:bodyPr>
          <a:lstStyle/>
          <a:p>
            <a:pPr>
              <a:lnSpc>
                <a:spcPct val="107000"/>
              </a:lnSpc>
              <a:spcBef>
                <a:spcPts val="900"/>
              </a:spcBef>
              <a:spcAft>
                <a:spcPts val="800"/>
              </a:spcAft>
            </a:pPr>
            <a:r>
              <a:rPr lang="fr-FR" sz="2800" b="1" u="sng" dirty="0">
                <a:solidFill>
                  <a:srgbClr val="000000"/>
                </a:solidFill>
                <a:latin typeface="Titillium" panose="00000500000000000000" pitchFamily="50" charset="0"/>
                <a:ea typeface="Times New Roman" panose="02020603050405020304" pitchFamily="18" charset="0"/>
                <a:cs typeface="Times New Roman" panose="02020603050405020304" pitchFamily="18" charset="0"/>
              </a:rPr>
              <a:t>Article L2422-2</a:t>
            </a:r>
          </a:p>
          <a:p>
            <a:pPr>
              <a:lnSpc>
                <a:spcPct val="200000"/>
              </a:lnSpc>
              <a:spcBef>
                <a:spcPts val="900"/>
              </a:spcBef>
              <a:spcAft>
                <a:spcPts val="800"/>
              </a:spcAft>
            </a:pPr>
            <a:r>
              <a:rPr lang="fr-FR" sz="2400" dirty="0">
                <a:solidFill>
                  <a:srgbClr val="000000"/>
                </a:solidFill>
                <a:latin typeface="Titillium" panose="00000500000000000000" pitchFamily="50" charset="0"/>
                <a:ea typeface="Times New Roman" panose="02020603050405020304" pitchFamily="18" charset="0"/>
                <a:cs typeface="Times New Roman" panose="02020603050405020304" pitchFamily="18" charset="0"/>
              </a:rPr>
              <a:t>Marchés publics d'assistance à maîtrise d'ouvrage portant sur un ou plusieurs objets spécialisés, notamment en ce qui concerne </a:t>
            </a:r>
            <a:r>
              <a:rPr lang="fr-FR" sz="2400" b="1" dirty="0">
                <a:solidFill>
                  <a:srgbClr val="000000"/>
                </a:solidFill>
                <a:latin typeface="Titillium" panose="00000500000000000000" pitchFamily="50" charset="0"/>
                <a:ea typeface="Times New Roman" panose="02020603050405020304" pitchFamily="18" charset="0"/>
                <a:cs typeface="Times New Roman" panose="02020603050405020304" pitchFamily="18" charset="0"/>
              </a:rPr>
              <a:t>tout ou partie de l'élaboration du programme, la fixation de l'enveloppe financière prévisionnelle de l'opération ou le conseil spécialisé dans un domaine technique, financier, juridique ou administratif</a:t>
            </a:r>
            <a:r>
              <a:rPr lang="fr-FR" sz="2400" dirty="0">
                <a:solidFill>
                  <a:srgbClr val="000000"/>
                </a:solidFill>
                <a:latin typeface="Titillium" panose="00000500000000000000" pitchFamily="50" charset="0"/>
                <a:ea typeface="Times New Roman" panose="02020603050405020304" pitchFamily="18" charset="0"/>
                <a:cs typeface="Times New Roman" panose="02020603050405020304" pitchFamily="18" charset="0"/>
              </a:rPr>
              <a:t>.</a:t>
            </a:r>
            <a:endParaRPr lang="fr-FR" sz="3200" dirty="0">
              <a:latin typeface="Titillium" panose="00000500000000000000" pitchFamily="50" charset="0"/>
              <a:ea typeface="Calibri" panose="020F0502020204030204" pitchFamily="34" charset="0"/>
              <a:cs typeface="Times New Roman" panose="02020603050405020304" pitchFamily="18" charset="0"/>
            </a:endParaRPr>
          </a:p>
        </p:txBody>
      </p:sp>
      <p:sp>
        <p:nvSpPr>
          <p:cNvPr id="6" name="Ellipse 5">
            <a:extLst>
              <a:ext uri="{FF2B5EF4-FFF2-40B4-BE49-F238E27FC236}">
                <a16:creationId xmlns:a16="http://schemas.microsoft.com/office/drawing/2014/main" id="{8F849FB1-E837-4C7C-A936-56006023739A}"/>
              </a:ext>
            </a:extLst>
          </p:cNvPr>
          <p:cNvSpPr/>
          <p:nvPr/>
        </p:nvSpPr>
        <p:spPr>
          <a:xfrm>
            <a:off x="5735960" y="3343191"/>
            <a:ext cx="4247258" cy="894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a:extLst>
              <a:ext uri="{FF2B5EF4-FFF2-40B4-BE49-F238E27FC236}">
                <a16:creationId xmlns:a16="http://schemas.microsoft.com/office/drawing/2014/main" id="{8E13956E-C366-4376-B31A-EEEFB09BD97C}"/>
              </a:ext>
            </a:extLst>
          </p:cNvPr>
          <p:cNvSpPr/>
          <p:nvPr/>
        </p:nvSpPr>
        <p:spPr>
          <a:xfrm>
            <a:off x="1847528" y="4149080"/>
            <a:ext cx="6748184" cy="8940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5C49CA94-56B9-441C-8C57-862A0B4991B7}"/>
              </a:ext>
            </a:extLst>
          </p:cNvPr>
          <p:cNvSpPr/>
          <p:nvPr/>
        </p:nvSpPr>
        <p:spPr>
          <a:xfrm>
            <a:off x="191344" y="4898034"/>
            <a:ext cx="2592288" cy="6953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998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784E4B-B421-4564-8617-D914CD0DEA59}"/>
              </a:ext>
            </a:extLst>
          </p:cNvPr>
          <p:cNvSpPr>
            <a:spLocks noGrp="1"/>
          </p:cNvSpPr>
          <p:nvPr>
            <p:ph type="title"/>
          </p:nvPr>
        </p:nvSpPr>
        <p:spPr/>
        <p:txBody>
          <a:bodyPr/>
          <a:lstStyle/>
          <a:p>
            <a:r>
              <a:rPr lang="fr-FR" dirty="0"/>
              <a:t>Le Maître d’</a:t>
            </a:r>
            <a:r>
              <a:rPr lang="fr-FR" dirty="0" err="1"/>
              <a:t>Oeuvre</a:t>
            </a:r>
            <a:endParaRPr lang="fr-FR" dirty="0"/>
          </a:p>
        </p:txBody>
      </p:sp>
      <p:sp>
        <p:nvSpPr>
          <p:cNvPr id="3" name="Espace réservé du pied de page 2">
            <a:extLst>
              <a:ext uri="{FF2B5EF4-FFF2-40B4-BE49-F238E27FC236}">
                <a16:creationId xmlns:a16="http://schemas.microsoft.com/office/drawing/2014/main" id="{AA562CD7-0186-43C8-8438-106B825F6118}"/>
              </a:ext>
            </a:extLst>
          </p:cNvPr>
          <p:cNvSpPr>
            <a:spLocks noGrp="1"/>
          </p:cNvSpPr>
          <p:nvPr>
            <p:ph type="ftr" sz="quarter" idx="11"/>
          </p:nvPr>
        </p:nvSpPr>
        <p:spPr/>
        <p:txBody>
          <a:bodyPr/>
          <a:lstStyle/>
          <a:p>
            <a:pPr>
              <a:defRPr/>
            </a:pPr>
            <a:r>
              <a:rPr lang="fr-FR"/>
              <a:t>12 avril 2019</a:t>
            </a:r>
            <a:endParaRPr lang="fr-FR" dirty="0"/>
          </a:p>
        </p:txBody>
      </p:sp>
      <p:sp>
        <p:nvSpPr>
          <p:cNvPr id="4" name="Espace réservé du numéro de diapositive 3">
            <a:extLst>
              <a:ext uri="{FF2B5EF4-FFF2-40B4-BE49-F238E27FC236}">
                <a16:creationId xmlns:a16="http://schemas.microsoft.com/office/drawing/2014/main" id="{2ED18F00-3E82-4712-8B28-9EF5908B368A}"/>
              </a:ext>
            </a:extLst>
          </p:cNvPr>
          <p:cNvSpPr>
            <a:spLocks noGrp="1"/>
          </p:cNvSpPr>
          <p:nvPr>
            <p:ph type="sldNum" sz="quarter" idx="12"/>
          </p:nvPr>
        </p:nvSpPr>
        <p:spPr/>
        <p:txBody>
          <a:bodyPr/>
          <a:lstStyle/>
          <a:p>
            <a:pPr>
              <a:defRPr/>
            </a:pPr>
            <a:fld id="{A142FF88-7862-4B1A-BECA-F79E07CE9CE2}" type="slidenum">
              <a:rPr lang="fr-FR" smtClean="0"/>
              <a:pPr>
                <a:defRPr/>
              </a:pPr>
              <a:t>9</a:t>
            </a:fld>
            <a:endParaRPr lang="fr-FR" dirty="0"/>
          </a:p>
        </p:txBody>
      </p:sp>
      <p:sp>
        <p:nvSpPr>
          <p:cNvPr id="5" name="Rectangle 4">
            <a:extLst>
              <a:ext uri="{FF2B5EF4-FFF2-40B4-BE49-F238E27FC236}">
                <a16:creationId xmlns:a16="http://schemas.microsoft.com/office/drawing/2014/main" id="{273133F7-019A-4889-AF0B-470B80BBB97D}"/>
              </a:ext>
            </a:extLst>
          </p:cNvPr>
          <p:cNvSpPr/>
          <p:nvPr/>
        </p:nvSpPr>
        <p:spPr>
          <a:xfrm>
            <a:off x="190579" y="1553666"/>
            <a:ext cx="11809312" cy="2554545"/>
          </a:xfrm>
          <a:prstGeom prst="rect">
            <a:avLst/>
          </a:prstGeom>
        </p:spPr>
        <p:txBody>
          <a:bodyPr wrap="square">
            <a:spAutoFit/>
          </a:bodyPr>
          <a:lstStyle/>
          <a:p>
            <a:r>
              <a:rPr lang="fr-FR" sz="3600" b="1" u="sng" dirty="0">
                <a:solidFill>
                  <a:srgbClr val="000000"/>
                </a:solidFill>
                <a:latin typeface="Titillium" panose="00000500000000000000" pitchFamily="50" charset="0"/>
                <a:cs typeface="Times New Roman" panose="02020603050405020304" pitchFamily="18" charset="0"/>
              </a:rPr>
              <a:t>Article L2431-1</a:t>
            </a:r>
          </a:p>
          <a:p>
            <a:r>
              <a:rPr lang="fr-FR" sz="2400" dirty="0">
                <a:solidFill>
                  <a:srgbClr val="000000"/>
                </a:solidFill>
                <a:latin typeface="Titillium" panose="00000500000000000000" pitchFamily="50" charset="0"/>
                <a:ea typeface="Times New Roman" panose="02020603050405020304" pitchFamily="18" charset="0"/>
              </a:rPr>
              <a:t>La mission de maîtrise d'œuvre est une mission globale qui doit permettre d'apporter une </a:t>
            </a:r>
            <a:r>
              <a:rPr lang="fr-FR" sz="2800" b="1" dirty="0">
                <a:solidFill>
                  <a:srgbClr val="000000"/>
                </a:solidFill>
                <a:latin typeface="Titillium" panose="00000500000000000000" pitchFamily="50" charset="0"/>
                <a:ea typeface="Times New Roman" panose="02020603050405020304" pitchFamily="18" charset="0"/>
              </a:rPr>
              <a:t>réponse architecturale, technique et économique </a:t>
            </a:r>
            <a:r>
              <a:rPr lang="fr-FR" sz="2400" dirty="0">
                <a:solidFill>
                  <a:srgbClr val="000000"/>
                </a:solidFill>
                <a:latin typeface="Titillium" panose="00000500000000000000" pitchFamily="50" charset="0"/>
                <a:ea typeface="Times New Roman" panose="02020603050405020304" pitchFamily="18" charset="0"/>
              </a:rPr>
              <a:t>au programme défini par le maître d'ouvrage pour la réalisation d'une opération.</a:t>
            </a:r>
            <a:br>
              <a:rPr lang="fr-FR" sz="2400" dirty="0">
                <a:solidFill>
                  <a:srgbClr val="000000"/>
                </a:solidFill>
                <a:latin typeface="Titillium" panose="00000500000000000000" pitchFamily="50" charset="0"/>
                <a:ea typeface="Times New Roman" panose="02020603050405020304" pitchFamily="18" charset="0"/>
              </a:rPr>
            </a:br>
            <a:r>
              <a:rPr lang="fr-FR" sz="2400" dirty="0">
                <a:solidFill>
                  <a:srgbClr val="000000"/>
                </a:solidFill>
                <a:latin typeface="Titillium" panose="00000500000000000000" pitchFamily="50" charset="0"/>
                <a:ea typeface="Times New Roman" panose="02020603050405020304" pitchFamily="18" charset="0"/>
              </a:rPr>
              <a:t>La mission de maîtrise d'œuvre est distincte de celle confiée aux opérateurs économiques chargés des travaux</a:t>
            </a:r>
            <a:endParaRPr lang="fr-FR" sz="2400" dirty="0">
              <a:latin typeface="Titillium" panose="00000500000000000000" pitchFamily="50" charset="0"/>
            </a:endParaRPr>
          </a:p>
        </p:txBody>
      </p:sp>
      <p:sp>
        <p:nvSpPr>
          <p:cNvPr id="6" name="Bulle narrative : rectangle à coins arrondis 5">
            <a:extLst>
              <a:ext uri="{FF2B5EF4-FFF2-40B4-BE49-F238E27FC236}">
                <a16:creationId xmlns:a16="http://schemas.microsoft.com/office/drawing/2014/main" id="{E7A5075E-1A04-48DA-B773-06284833904C}"/>
              </a:ext>
            </a:extLst>
          </p:cNvPr>
          <p:cNvSpPr/>
          <p:nvPr/>
        </p:nvSpPr>
        <p:spPr>
          <a:xfrm>
            <a:off x="191344" y="4193798"/>
            <a:ext cx="4896544" cy="1971506"/>
          </a:xfrm>
          <a:prstGeom prst="wedgeRoundRectCallout">
            <a:avLst>
              <a:gd name="adj1" fmla="val 33843"/>
              <a:gd name="adj2" fmla="val -6468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Tout ou partie des éléments de conception, d'assistance, de direction et de contrôle</a:t>
            </a:r>
          </a:p>
        </p:txBody>
      </p:sp>
      <p:sp>
        <p:nvSpPr>
          <p:cNvPr id="7" name="Bulle narrative : rectangle à coins arrondis 6">
            <a:extLst>
              <a:ext uri="{FF2B5EF4-FFF2-40B4-BE49-F238E27FC236}">
                <a16:creationId xmlns:a16="http://schemas.microsoft.com/office/drawing/2014/main" id="{9D6E7ECF-E05D-4E94-8459-4F6857A4107C}"/>
              </a:ext>
            </a:extLst>
          </p:cNvPr>
          <p:cNvSpPr/>
          <p:nvPr/>
        </p:nvSpPr>
        <p:spPr>
          <a:xfrm>
            <a:off x="5807968" y="4005064"/>
            <a:ext cx="5904656" cy="2148086"/>
          </a:xfrm>
          <a:prstGeom prst="wedgeRoundRectCallout">
            <a:avLst>
              <a:gd name="adj1" fmla="val -58384"/>
              <a:gd name="adj2" fmla="val -542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Le marché public de maîtrise d'œuvre privée prévoit une rémunération forfaitaire du titulaire qui tient compte de l'étendue de la mission, de son degré de complexité et du coût prévisionnel des travaux.</a:t>
            </a:r>
          </a:p>
        </p:txBody>
      </p:sp>
    </p:spTree>
    <p:extLst>
      <p:ext uri="{BB962C8B-B14F-4D97-AF65-F5344CB8AC3E}">
        <p14:creationId xmlns:p14="http://schemas.microsoft.com/office/powerpoint/2010/main" val="3686121573"/>
      </p:ext>
    </p:extLst>
  </p:cSld>
  <p:clrMapOvr>
    <a:masterClrMapping/>
  </p:clrMapOvr>
</p:sld>
</file>

<file path=ppt/theme/theme1.xml><?xml version="1.0" encoding="utf-8"?>
<a:theme xmlns:a="http://schemas.openxmlformats.org/drawingml/2006/main" name="Thème1 cea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ème1 ceau" id="{2B7F3003-5DC3-4E32-A680-16F0EA83E2DB}" vid="{774D4361-4216-48E0-A6B7-333A082464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TotalTime>
  <Words>2899</Words>
  <Application>Microsoft Office PowerPoint</Application>
  <PresentationFormat>Grand écran</PresentationFormat>
  <Paragraphs>371</Paragraphs>
  <Slides>50</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50</vt:i4>
      </vt:variant>
    </vt:vector>
  </HeadingPairs>
  <TitlesOfParts>
    <vt:vector size="58" baseType="lpstr">
      <vt:lpstr>Arial</vt:lpstr>
      <vt:lpstr>Calibri</vt:lpstr>
      <vt:lpstr>Calibri Light</vt:lpstr>
      <vt:lpstr>Symbol</vt:lpstr>
      <vt:lpstr>Titillium</vt:lpstr>
      <vt:lpstr>Verdana</vt:lpstr>
      <vt:lpstr>Wingdings</vt:lpstr>
      <vt:lpstr>Thème1 ceau</vt:lpstr>
      <vt:lpstr>La Maîtrise d’œuvre (MOE) et l’Assistance à maîtrise d’ouvrage (AMO)</vt:lpstr>
      <vt:lpstr>Un nouveau code de la Commande Publique</vt:lpstr>
      <vt:lpstr>Présentation PowerPoint</vt:lpstr>
      <vt:lpstr>Définition d’un marché (L1111-2)</vt:lpstr>
      <vt:lpstr>La maîtrise d’ouvrage (MOA)</vt:lpstr>
      <vt:lpstr>Rôle du Maître d’ouvrage</vt:lpstr>
      <vt:lpstr>Rôle du maître d’ouvrage</vt:lpstr>
      <vt:lpstr>L’assistant à Maître d’Ouvrage</vt:lpstr>
      <vt:lpstr>Le Maître d’Oeuvre</vt:lpstr>
      <vt:lpstr>Le Maître d’Oeuvre</vt:lpstr>
      <vt:lpstr>Le Maître d’Oeuvre</vt:lpstr>
      <vt:lpstr>Le Maître d’Oeuvre</vt:lpstr>
      <vt:lpstr>Les missions du MOE (partie réglementaire)</vt:lpstr>
      <vt:lpstr>Le contenu des missions</vt:lpstr>
      <vt:lpstr>Le contenu des missions</vt:lpstr>
      <vt:lpstr>Présentation PowerPoint</vt:lpstr>
      <vt:lpstr>Le contenu des missions</vt:lpstr>
      <vt:lpstr>Les missions de MOE spécifiques</vt:lpstr>
      <vt:lpstr>Eléments de mission spécifiques</vt:lpstr>
      <vt:lpstr>La réception de l’ouvrage</vt:lpstr>
      <vt:lpstr>Le marché de Maîtrise d’Oeuvre</vt:lpstr>
      <vt:lpstr>Le Marché de maîtrise d’oeuvre</vt:lpstr>
      <vt:lpstr>Le Marché de maîtrise d’oeuvre</vt:lpstr>
      <vt:lpstr>Le code civil</vt:lpstr>
      <vt:lpstr>Le louage d’ouvrage</vt:lpstr>
      <vt:lpstr>Le constructeur de l'ouvrage</vt:lpstr>
      <vt:lpstr>Les garanties: l’ouvrage impropre à sa destination</vt:lpstr>
      <vt:lpstr>Les garanties : l’ouvrage impropre à sa destination</vt:lpstr>
      <vt:lpstr>La garantie de bon fonctionnement</vt:lpstr>
      <vt:lpstr>La garantie de parfait achèvement</vt:lpstr>
      <vt:lpstr>Le champ des responsabilités</vt:lpstr>
      <vt:lpstr>Des éléments résultant de réponses ministérielles</vt:lpstr>
      <vt:lpstr>Des éléments résultant de la jurisprudence</vt:lpstr>
      <vt:lpstr>Des éléments résultant de la jurisprudence</vt:lpstr>
      <vt:lpstr>Des éléments résultant de la jurisprudence</vt:lpstr>
      <vt:lpstr>Des éléments résultant de la jurisprudence</vt:lpstr>
      <vt:lpstr>Présentation PowerPoint</vt:lpstr>
      <vt:lpstr>Des éléments résultant de la jurisprudence</vt:lpstr>
      <vt:lpstr>Des éléments résultant de la jurisprudence</vt:lpstr>
      <vt:lpstr>Des éléments résultant de la jurisprudence</vt:lpstr>
      <vt:lpstr>Eléments retenus par la jurisprudence</vt:lpstr>
      <vt:lpstr>Eléments retenus par la jurisprudence</vt:lpstr>
      <vt:lpstr>Travaux pluriannuels d’entretien / restauration de cours d’eau</vt:lpstr>
      <vt:lpstr>Travaux pluriannuels d’entretien / restauration de cours d’eau</vt:lpstr>
      <vt:lpstr>Le champ des responsabilités</vt:lpstr>
      <vt:lpstr>Eléments retenus par la jurisprudence</vt:lpstr>
      <vt:lpstr>Le champ des obligations</vt:lpstr>
      <vt:lpstr>Le maître d’ouvrage (L4531-1 code du travail)</vt:lpstr>
      <vt:lpstr>L’employeur (L4121-2)</vt:lpstr>
      <vt:lpstr>Présentation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pouvoir de police en matière d’Assainissement non collectif  - le transfert du pouvoir de police du maire au président d’un EPCI - articulation pouvoir de police et gestion administrative du spanc</dc:title>
  <dc:creator>Anne SCACCHI</dc:creator>
  <cp:lastModifiedBy>Laure SEMBLAT</cp:lastModifiedBy>
  <cp:revision>1371</cp:revision>
  <cp:lastPrinted>2019-04-10T07:56:36Z</cp:lastPrinted>
  <dcterms:created xsi:type="dcterms:W3CDTF">2012-01-20T09:52:05Z</dcterms:created>
  <dcterms:modified xsi:type="dcterms:W3CDTF">2019-04-12T06:33:30Z</dcterms:modified>
</cp:coreProperties>
</file>